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3" r:id="rId2"/>
    <p:sldId id="265" r:id="rId3"/>
    <p:sldId id="257" r:id="rId4"/>
    <p:sldId id="258" r:id="rId5"/>
    <p:sldId id="259" r:id="rId6"/>
    <p:sldId id="262" r:id="rId7"/>
    <p:sldId id="266" r:id="rId8"/>
    <p:sldId id="264" r:id="rId9"/>
    <p:sldId id="268" r:id="rId10"/>
    <p:sldId id="270" r:id="rId11"/>
    <p:sldId id="272" r:id="rId12"/>
    <p:sldId id="275" r:id="rId13"/>
    <p:sldId id="276" r:id="rId14"/>
    <p:sldId id="280" r:id="rId15"/>
    <p:sldId id="281" r:id="rId16"/>
    <p:sldId id="282" r:id="rId17"/>
    <p:sldId id="284" r:id="rId18"/>
    <p:sldId id="286" r:id="rId19"/>
    <p:sldId id="288" r:id="rId20"/>
    <p:sldId id="312" r:id="rId21"/>
    <p:sldId id="314" r:id="rId22"/>
    <p:sldId id="317" r:id="rId23"/>
    <p:sldId id="318" r:id="rId24"/>
    <p:sldId id="321" r:id="rId25"/>
    <p:sldId id="322" r:id="rId26"/>
    <p:sldId id="325" r:id="rId27"/>
    <p:sldId id="326" r:id="rId28"/>
    <p:sldId id="329" r:id="rId29"/>
    <p:sldId id="330" r:id="rId30"/>
    <p:sldId id="333" r:id="rId31"/>
    <p:sldId id="334" r:id="rId32"/>
    <p:sldId id="337" r:id="rId33"/>
    <p:sldId id="338" r:id="rId34"/>
    <p:sldId id="342" r:id="rId35"/>
    <p:sldId id="343" r:id="rId36"/>
    <p:sldId id="344" r:id="rId37"/>
    <p:sldId id="348" r:id="rId38"/>
    <p:sldId id="349" r:id="rId39"/>
    <p:sldId id="350" r:id="rId40"/>
    <p:sldId id="361" r:id="rId41"/>
    <p:sldId id="352" r:id="rId42"/>
    <p:sldId id="354" r:id="rId43"/>
    <p:sldId id="356" r:id="rId44"/>
    <p:sldId id="358" r:id="rId45"/>
    <p:sldId id="362" r:id="rId46"/>
    <p:sldId id="367" r:id="rId47"/>
    <p:sldId id="366" r:id="rId48"/>
    <p:sldId id="368" r:id="rId49"/>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17" autoAdjust="0"/>
  </p:normalViewPr>
  <p:slideViewPr>
    <p:cSldViewPr>
      <p:cViewPr varScale="1">
        <p:scale>
          <a:sx n="103" d="100"/>
          <a:sy n="103" d="100"/>
        </p:scale>
        <p:origin x="-20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0CF90C-E78F-4C21-918C-075E25434F68}" type="datetimeFigureOut">
              <a:rPr lang="en-US" smtClean="0"/>
              <a:pPr/>
              <a:t>12/4/2015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AE2BD2-F426-4308-A5D8-DA52CA032BF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2F12CA84-443C-490B-8918-993F6A468581}" type="datetimeFigureOut">
              <a:rPr lang="en-US" smtClean="0"/>
              <a:pPr/>
              <a:t>12/4/2015</a:t>
            </a:fld>
            <a:endParaRPr lang="en-US" dirty="0"/>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39510EF-1190-49F9-BBF2-8D0B3B0254C0}" type="slidenum">
              <a:rPr lang="en-US" smtClean="0"/>
              <a:pPr/>
              <a:t>‹#›</a:t>
            </a:fld>
            <a:endParaRPr lang="en-US" dirty="0"/>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F12CA84-443C-490B-8918-993F6A468581}" type="datetimeFigureOut">
              <a:rPr lang="en-US" smtClean="0"/>
              <a:pPr/>
              <a:t>12/4/2015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39510EF-1190-49F9-BBF2-8D0B3B0254C0}" type="slidenum">
              <a:rPr lang="en-US" smtClean="0"/>
              <a:pPr/>
              <a:t>‹#›</a:t>
            </a:fld>
            <a:endParaRPr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F12CA84-443C-490B-8918-993F6A468581}" type="datetimeFigureOut">
              <a:rPr lang="en-US" smtClean="0"/>
              <a:pPr/>
              <a:t>12/4/2015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39510EF-1190-49F9-BBF2-8D0B3B0254C0}" type="slidenum">
              <a:rPr lang="en-US" smtClean="0"/>
              <a:pPr/>
              <a:t>‹#›</a:t>
            </a:fld>
            <a:endParaRPr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F12CA84-443C-490B-8918-993F6A468581}" type="datetimeFigureOut">
              <a:rPr lang="en-US" smtClean="0"/>
              <a:pPr/>
              <a:t>12/4/2015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39510EF-1190-49F9-BBF2-8D0B3B0254C0}" type="slidenum">
              <a:rPr lang="en-US" smtClean="0"/>
              <a:pPr/>
              <a:t>‹#›</a:t>
            </a:fld>
            <a:endParaRPr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2F12CA84-443C-490B-8918-993F6A468581}" type="datetimeFigureOut">
              <a:rPr lang="en-US" smtClean="0"/>
              <a:pPr/>
              <a:t>12/4/2015</a:t>
            </a:fld>
            <a:endParaRPr lang="en-US" dirty="0"/>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39510EF-1190-49F9-BBF2-8D0B3B0254C0}" type="slidenum">
              <a:rPr lang="en-US" smtClean="0"/>
              <a:pPr/>
              <a:t>‹#›</a:t>
            </a:fld>
            <a:endParaRPr lang="en-US" dirty="0"/>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overrideClrMapping bg1="dk1" tx1="lt1" bg2="dk2" tx2="lt2" accent1="accent1" accent2="accent2" accent3="accent3" accent4="accent4" accent5="accent5" accent6="accent6" hlink="hlink" folHlink="folHlink"/>
  </p:clrMapOvr>
  <p:transition spd="med" advClick="0" advTm="7000">
    <p:dissolve/>
    <p:sndAc>
      <p:stSnd>
        <p:snd r:embed="rId1" name="camera.wav"/>
      </p:stSnd>
    </p:sndAc>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F12CA84-443C-490B-8918-993F6A468581}" type="datetimeFigureOut">
              <a:rPr lang="en-US" smtClean="0"/>
              <a:pPr/>
              <a:t>12/4/2015</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a:xfrm>
            <a:off x="8641080" y="6514568"/>
            <a:ext cx="464288" cy="274320"/>
          </a:xfrm>
        </p:spPr>
        <p:txBody>
          <a:bodyPr/>
          <a:lstStyle>
            <a:extLst/>
          </a:lstStyle>
          <a:p>
            <a:fld id="{839510EF-1190-49F9-BBF2-8D0B3B0254C0}" type="slidenum">
              <a:rPr lang="en-US" smtClean="0"/>
              <a:pPr/>
              <a:t>‹#›</a:t>
            </a:fld>
            <a:endParaRPr lang="en-US" dirty="0"/>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F12CA84-443C-490B-8918-993F6A468581}" type="datetimeFigureOut">
              <a:rPr lang="en-US" smtClean="0"/>
              <a:pPr/>
              <a:t>12/4/2015</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39510EF-1190-49F9-BBF2-8D0B3B0254C0}" type="slidenum">
              <a:rPr lang="en-US" smtClean="0"/>
              <a:pPr/>
              <a:t>‹#›</a:t>
            </a:fld>
            <a:endParaRPr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F12CA84-443C-490B-8918-993F6A468581}" type="datetimeFigureOut">
              <a:rPr lang="en-US" smtClean="0"/>
              <a:pPr/>
              <a:t>12/4/2015</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839510EF-1190-49F9-BBF2-8D0B3B0254C0}" type="slidenum">
              <a:rPr lang="en-US" smtClean="0"/>
              <a:pPr/>
              <a:t>‹#›</a:t>
            </a:fld>
            <a:endParaRPr lang="en-US" dirty="0"/>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F12CA84-443C-490B-8918-993F6A468581}" type="datetimeFigureOut">
              <a:rPr lang="en-US" smtClean="0"/>
              <a:pPr/>
              <a:t>12/4/2015</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839510EF-1190-49F9-BBF2-8D0B3B0254C0}" type="slidenum">
              <a:rPr lang="en-US" smtClean="0"/>
              <a:pPr/>
              <a:t>‹#›</a:t>
            </a:fld>
            <a:endParaRPr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2F12CA84-443C-490B-8918-993F6A468581}" type="datetimeFigureOut">
              <a:rPr lang="en-US" smtClean="0"/>
              <a:pPr/>
              <a:t>12/4/2015</a:t>
            </a:fld>
            <a:endParaRPr lang="en-US" dirty="0"/>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39510EF-1190-49F9-BBF2-8D0B3B0254C0}" type="slidenum">
              <a:rPr lang="en-US" smtClean="0"/>
              <a:pPr/>
              <a:t>‹#›</a:t>
            </a:fld>
            <a:endParaRPr lang="en-US" dirty="0"/>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overrideClrMapping bg1="dk1" tx1="lt1" bg2="dk2" tx2="lt2" accent1="accent1" accent2="accent2" accent3="accent3" accent4="accent4" accent5="accent5" accent6="accent6" hlink="hlink" folHlink="folHlink"/>
  </p:clrMapOvr>
  <p:transition spd="med" advClick="0" advTm="7000">
    <p:dissolve/>
    <p:sndAc>
      <p:stSnd>
        <p:snd r:embed="rId1" name="camera.wav"/>
      </p:stSnd>
    </p:sndAc>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2F12CA84-443C-490B-8918-993F6A468581}" type="datetimeFigureOut">
              <a:rPr lang="en-US" smtClean="0"/>
              <a:pPr/>
              <a:t>12/4/2015</a:t>
            </a:fld>
            <a:endParaRPr lang="en-US" dirty="0"/>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39510EF-1190-49F9-BBF2-8D0B3B0254C0}" type="slidenum">
              <a:rPr lang="en-US" smtClean="0"/>
              <a:pPr/>
              <a:t>‹#›</a:t>
            </a:fld>
            <a:endParaRPr lang="en-US" dirty="0"/>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transition spd="med" advClick="0" advTm="7000">
    <p:dissolve/>
    <p:sndAc>
      <p:stSnd>
        <p:snd r:embed="rId1" name="camera.wav"/>
      </p:st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2F12CA84-443C-490B-8918-993F6A468581}" type="datetimeFigureOut">
              <a:rPr lang="en-US" smtClean="0"/>
              <a:pPr/>
              <a:t>12/4/2015</a:t>
            </a:fld>
            <a:endParaRPr lang="en-US" dirty="0"/>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39510EF-1190-49F9-BBF2-8D0B3B0254C0}" type="slidenum">
              <a:rPr lang="en-US" smtClean="0"/>
              <a:pPr/>
              <a:t>‹#›</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7000">
    <p:dissolve/>
    <p:sndAc>
      <p:stSnd>
        <p:snd r:embed="rId13" name="camera.wav"/>
      </p:stSnd>
    </p:sndAc>
  </p:transition>
  <p:timing>
    <p:tnLst>
      <p:par>
        <p:cTn id="1" dur="indefinite" restart="never" nodeType="tmRoot"/>
      </p:par>
    </p:tnLst>
  </p:timing>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co.wood.oh.us/history/ctv.htm" TargetMode="External"/><Relationship Id="rId3" Type="http://schemas.openxmlformats.org/officeDocument/2006/relationships/image" Target="../media/image15.jpeg"/><Relationship Id="rId7" Type="http://schemas.openxmlformats.org/officeDocument/2006/relationships/hyperlink" Target="http://www.fortmeigs.org/"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co.wood.oh.us/history/eleazorwood.htm" TargetMode="External"/><Relationship Id="rId5" Type="http://schemas.openxmlformats.org/officeDocument/2006/relationships/hyperlink" Target="http://www.co.wood.oh.us/history/lower_maumee_treaty.htm" TargetMode="External"/><Relationship Id="rId4" Type="http://schemas.openxmlformats.org/officeDocument/2006/relationships/image" Target="../media/image16.jpeg"/><Relationship Id="rId9" Type="http://schemas.openxmlformats.org/officeDocument/2006/relationships/hyperlink" Target="http://www.woodcountyhistory.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www.odod.state.oh.us/osr/cen2000.htm"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hyperlink" Target="http://www.medinacounty.org/" TargetMode="External"/><Relationship Id="rId4" Type="http://schemas.openxmlformats.org/officeDocument/2006/relationships/hyperlink" Target="http://www.ag.ohio-state.edu/~dataunit/profiles/medi.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hyperlink" Target="http://www.ccao.org/" TargetMode="External"/><Relationship Id="rId7"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gif"/></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hyperlink" Target="http://www.ccao.org/" TargetMode="External"/><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37.gif"/></Relationships>
</file>

<file path=ppt/slides/_rels/slide42.xml.rels><?xml version="1.0" encoding="UTF-8" standalone="yes"?>
<Relationships xmlns="http://schemas.openxmlformats.org/package/2006/relationships"><Relationship Id="rId3" Type="http://schemas.openxmlformats.org/officeDocument/2006/relationships/hyperlink" Target="http://www.ccao.org/" TargetMode="Externa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37.gif"/></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4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5" Type="http://schemas.openxmlformats.org/officeDocument/2006/relationships/image" Target="../media/image12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 Id="rId14" Type="http://schemas.openxmlformats.org/officeDocument/2006/relationships/image" Target="../media/image12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410200"/>
            <a:ext cx="7772400" cy="1089025"/>
          </a:xfrm>
        </p:spPr>
        <p:txBody>
          <a:bodyPr>
            <a:normAutofit fontScale="90000"/>
          </a:bodyPr>
          <a:lstStyle/>
          <a:p>
            <a:r>
              <a:rPr lang="en-US" dirty="0" smtClean="0"/>
              <a:t>Rose Hill Restaurant</a:t>
            </a:r>
            <a:br>
              <a:rPr lang="en-US" dirty="0" smtClean="0"/>
            </a:br>
            <a:r>
              <a:rPr lang="en-US" dirty="0" smtClean="0"/>
              <a:t>April 24, 2015</a:t>
            </a:r>
            <a:endParaRPr lang="en-US" dirty="0"/>
          </a:p>
        </p:txBody>
      </p:sp>
      <p:pic>
        <p:nvPicPr>
          <p:cNvPr id="4" name="Picture 3" descr="Rose Hill - Fine dining! - Seville, OH, United States"/>
          <p:cNvPicPr/>
          <p:nvPr/>
        </p:nvPicPr>
        <p:blipFill>
          <a:blip r:embed="rId3" cstate="print"/>
          <a:srcRect/>
          <a:stretch>
            <a:fillRect/>
          </a:stretch>
        </p:blipFill>
        <p:spPr bwMode="auto">
          <a:xfrm>
            <a:off x="1600200" y="1524000"/>
            <a:ext cx="5943600" cy="3657600"/>
          </a:xfrm>
          <a:prstGeom prst="rect">
            <a:avLst/>
          </a:prstGeom>
          <a:noFill/>
          <a:ln w="9525">
            <a:noFill/>
            <a:miter lim="800000"/>
            <a:headEnd/>
            <a:tailEnd/>
          </a:ln>
        </p:spPr>
      </p:pic>
      <p:sp>
        <p:nvSpPr>
          <p:cNvPr id="5" name="Title 1"/>
          <p:cNvSpPr txBox="1">
            <a:spLocks/>
          </p:cNvSpPr>
          <p:nvPr/>
        </p:nvSpPr>
        <p:spPr>
          <a:xfrm>
            <a:off x="685800" y="304800"/>
            <a:ext cx="7772400" cy="1089025"/>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CCC/EAPA</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Regional Meeting – Medina County</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424_110342090 (2).jpg"/>
          <p:cNvPicPr>
            <a:picLocks noGrp="1" noChangeAspect="1"/>
          </p:cNvPicPr>
          <p:nvPr isPhoto="1"/>
        </p:nvPicPr>
        <p:blipFill>
          <a:blip r:embed="rId3" cstate="print"/>
          <a:stretch>
            <a:fillRect/>
          </a:stretch>
        </p:blipFill>
        <p:spPr>
          <a:xfrm>
            <a:off x="228600" y="381000"/>
            <a:ext cx="4191000" cy="2359378"/>
          </a:xfrm>
          <a:prstGeom prst="rect">
            <a:avLst/>
          </a:prstGeom>
          <a:noFill/>
          <a:ln>
            <a:noFill/>
          </a:ln>
        </p:spPr>
      </p:pic>
      <p:pic>
        <p:nvPicPr>
          <p:cNvPr id="16" name="Picture 15" descr="IMG_20150612_144106322_HDR (2).jpg"/>
          <p:cNvPicPr>
            <a:picLocks noChangeAspect="1"/>
          </p:cNvPicPr>
          <p:nvPr/>
        </p:nvPicPr>
        <p:blipFill>
          <a:blip r:embed="rId4" cstate="print"/>
          <a:stretch>
            <a:fillRect/>
          </a:stretch>
        </p:blipFill>
        <p:spPr>
          <a:xfrm>
            <a:off x="4267200" y="3886200"/>
            <a:ext cx="4572000" cy="2573866"/>
          </a:xfrm>
          <a:prstGeom prst="rect">
            <a:avLst/>
          </a:prstGeom>
        </p:spPr>
      </p:pic>
      <p:sp>
        <p:nvSpPr>
          <p:cNvPr id="18" name="Rectangle 17"/>
          <p:cNvSpPr/>
          <p:nvPr/>
        </p:nvSpPr>
        <p:spPr>
          <a:xfrm>
            <a:off x="4495800" y="228600"/>
            <a:ext cx="4495800" cy="3477875"/>
          </a:xfrm>
          <a:prstGeom prst="rect">
            <a:avLst/>
          </a:prstGeom>
        </p:spPr>
        <p:txBody>
          <a:bodyPr wrap="square">
            <a:spAutoFit/>
          </a:bodyPr>
          <a:lstStyle/>
          <a:p>
            <a:r>
              <a:rPr lang="en-US" sz="1000" dirty="0" smtClean="0">
                <a:solidFill>
                  <a:srgbClr val="FFC000"/>
                </a:solidFill>
              </a:rPr>
              <a:t>Wood County was organized on February 12, 1820, when the legislature carved 14 counties from the lands purchased from the Wyandot, Seneca, Delaware, Shawnee, Potawatomi, Ottawa, and Chippewa tribes as a result of the </a:t>
            </a:r>
            <a:r>
              <a:rPr lang="en-US" sz="1000" dirty="0" smtClean="0">
                <a:solidFill>
                  <a:srgbClr val="FFC000"/>
                </a:solidFill>
                <a:hlinkClick r:id="rId5"/>
              </a:rPr>
              <a:t>Lower Maumee Treaty</a:t>
            </a:r>
            <a:r>
              <a:rPr lang="en-US" sz="1000" dirty="0" smtClean="0">
                <a:solidFill>
                  <a:srgbClr val="FFC000"/>
                </a:solidFill>
              </a:rPr>
              <a:t> of September 28, 1817. In May 1822, the Commissioners designated Perrysburg as the first County Seat.  It remained so until 1868 when the Seat of Justice was moved to Bowling Green</a:t>
            </a:r>
          </a:p>
          <a:p>
            <a:r>
              <a:rPr lang="en-US" sz="1000" dirty="0" smtClean="0">
                <a:solidFill>
                  <a:srgbClr val="FFC000"/>
                </a:solidFill>
              </a:rPr>
              <a:t>Lucas County was then a part of Wood County and Maumee was named by law as the temporary Seat of Justice.  The Act further provided that the unorganized counties of Hancock, Henry, Putnam, Paulding, and Williams should be attached to Wood County for civil purposes until further provisions were made by law.</a:t>
            </a:r>
          </a:p>
          <a:p>
            <a:r>
              <a:rPr lang="en-US" sz="1000" dirty="0" smtClean="0">
                <a:solidFill>
                  <a:srgbClr val="FFC000"/>
                </a:solidFill>
              </a:rPr>
              <a:t>The County lines were the same as now, except that the northern boundary extended to Michigan.  In 1835, Wood County was dismembered when Lucas County was formed and the Maumee River became its northern boundary.</a:t>
            </a:r>
          </a:p>
          <a:p>
            <a:r>
              <a:rPr lang="en-US" sz="1000" dirty="0" smtClean="0">
                <a:solidFill>
                  <a:srgbClr val="FFC000"/>
                </a:solidFill>
              </a:rPr>
              <a:t>Wood County was named for </a:t>
            </a:r>
            <a:r>
              <a:rPr lang="en-US" sz="1000" dirty="0" smtClean="0">
                <a:solidFill>
                  <a:srgbClr val="FFC000"/>
                </a:solidFill>
                <a:hlinkClick r:id="rId6"/>
              </a:rPr>
              <a:t>Colonel Eleazor D. Wood</a:t>
            </a:r>
            <a:r>
              <a:rPr lang="en-US" sz="1000" dirty="0" smtClean="0">
                <a:solidFill>
                  <a:srgbClr val="FFC000"/>
                </a:solidFill>
              </a:rPr>
              <a:t>, a graduate of West Point, a gallant soldier, and the engineer who planned </a:t>
            </a:r>
            <a:r>
              <a:rPr lang="en-US" sz="1000" dirty="0" smtClean="0">
                <a:solidFill>
                  <a:srgbClr val="FFC000"/>
                </a:solidFill>
                <a:hlinkClick r:id="rId7"/>
              </a:rPr>
              <a:t>Fort Meigs</a:t>
            </a:r>
            <a:r>
              <a:rPr lang="en-US" sz="1000" dirty="0" smtClean="0">
                <a:solidFill>
                  <a:srgbClr val="FFC000"/>
                </a:solidFill>
              </a:rPr>
              <a:t>.</a:t>
            </a:r>
          </a:p>
          <a:p>
            <a:r>
              <a:rPr lang="en-US" sz="1000" dirty="0" smtClean="0">
                <a:solidFill>
                  <a:srgbClr val="FFC000"/>
                </a:solidFill>
              </a:rPr>
              <a:t>Out of the Great Black Swamp of yesterday emerged a well drained, rich, fertile, and productive county.</a:t>
            </a:r>
          </a:p>
          <a:p>
            <a:r>
              <a:rPr lang="en-US" sz="1000" dirty="0" smtClean="0">
                <a:solidFill>
                  <a:srgbClr val="FFC000"/>
                </a:solidFill>
              </a:rPr>
              <a:t>Wood County has nineteen </a:t>
            </a:r>
            <a:r>
              <a:rPr lang="en-US" sz="1000" dirty="0" smtClean="0">
                <a:solidFill>
                  <a:srgbClr val="FFC000"/>
                </a:solidFill>
                <a:hlinkClick r:id="rId8"/>
              </a:rPr>
              <a:t>townships</a:t>
            </a:r>
            <a:r>
              <a:rPr lang="en-US" sz="1000" dirty="0" smtClean="0">
                <a:solidFill>
                  <a:srgbClr val="FFC000"/>
                </a:solidFill>
              </a:rPr>
              <a:t>, twenty-one </a:t>
            </a:r>
            <a:r>
              <a:rPr lang="en-US" sz="1000" dirty="0" smtClean="0">
                <a:solidFill>
                  <a:srgbClr val="FFC000"/>
                </a:solidFill>
                <a:hlinkClick r:id="rId8"/>
              </a:rPr>
              <a:t>villages</a:t>
            </a:r>
            <a:r>
              <a:rPr lang="en-US" sz="1000" dirty="0" smtClean="0">
                <a:solidFill>
                  <a:srgbClr val="FFC000"/>
                </a:solidFill>
              </a:rPr>
              <a:t> and five </a:t>
            </a:r>
            <a:r>
              <a:rPr lang="en-US" sz="1000" dirty="0" smtClean="0">
                <a:solidFill>
                  <a:srgbClr val="FFC000"/>
                </a:solidFill>
                <a:hlinkClick r:id="rId8"/>
              </a:rPr>
              <a:t>cities</a:t>
            </a:r>
            <a:r>
              <a:rPr lang="en-US" sz="1000" dirty="0" smtClean="0">
                <a:solidFill>
                  <a:srgbClr val="FFC000"/>
                </a:solidFill>
              </a:rPr>
              <a:t>.</a:t>
            </a:r>
          </a:p>
          <a:p>
            <a:r>
              <a:rPr lang="en-US" sz="1000" dirty="0" smtClean="0">
                <a:solidFill>
                  <a:srgbClr val="FFC000"/>
                </a:solidFill>
              </a:rPr>
              <a:t>Visit the Wood County </a:t>
            </a:r>
            <a:r>
              <a:rPr lang="en-US" sz="1000" dirty="0" smtClean="0">
                <a:solidFill>
                  <a:srgbClr val="FFC000"/>
                </a:solidFill>
                <a:hlinkClick r:id="rId9"/>
              </a:rPr>
              <a:t>Historical Center and Museum</a:t>
            </a:r>
            <a:r>
              <a:rPr lang="en-US" sz="1000" dirty="0" smtClean="0">
                <a:solidFill>
                  <a:srgbClr val="FFC000"/>
                </a:solidFill>
              </a:rPr>
              <a:t> to learn more information about Wood County and Northwest Ohio.</a:t>
            </a:r>
            <a:endParaRPr lang="en-US" sz="1000" dirty="0">
              <a:solidFill>
                <a:srgbClr val="FFC000"/>
              </a:solidFill>
            </a:endParaRPr>
          </a:p>
        </p:txBody>
      </p:sp>
      <p:sp>
        <p:nvSpPr>
          <p:cNvPr id="21" name="Rectangle 20"/>
          <p:cNvSpPr/>
          <p:nvPr/>
        </p:nvSpPr>
        <p:spPr>
          <a:xfrm>
            <a:off x="5029200" y="6248400"/>
            <a:ext cx="3276600" cy="430887"/>
          </a:xfrm>
          <a:prstGeom prst="rect">
            <a:avLst/>
          </a:prstGeom>
        </p:spPr>
        <p:txBody>
          <a:bodyPr wrap="square">
            <a:spAutoFit/>
          </a:bodyPr>
          <a:lstStyle/>
          <a:p>
            <a:r>
              <a:rPr lang="en-US" sz="1100" dirty="0" smtClean="0">
                <a:solidFill>
                  <a:srgbClr val="FFC000"/>
                </a:solidFill>
              </a:rPr>
              <a:t>stained glass on the ceiling over the marble staircase</a:t>
            </a:r>
            <a:r>
              <a:rPr lang="en-US" sz="900" dirty="0" smtClean="0">
                <a:solidFill>
                  <a:srgbClr val="FFC000"/>
                </a:solidFill>
              </a:rPr>
              <a:t>. </a:t>
            </a:r>
            <a:endParaRPr lang="en-US" sz="900" dirty="0">
              <a:solidFill>
                <a:srgbClr val="FFC000"/>
              </a:solidFill>
            </a:endParaRPr>
          </a:p>
        </p:txBody>
      </p:sp>
      <p:sp>
        <p:nvSpPr>
          <p:cNvPr id="22" name="Rectangle 21"/>
          <p:cNvSpPr/>
          <p:nvPr/>
        </p:nvSpPr>
        <p:spPr>
          <a:xfrm>
            <a:off x="533400" y="3429000"/>
            <a:ext cx="3200400" cy="430887"/>
          </a:xfrm>
          <a:prstGeom prst="rect">
            <a:avLst/>
          </a:prstGeom>
        </p:spPr>
        <p:txBody>
          <a:bodyPr wrap="square">
            <a:spAutoFit/>
          </a:bodyPr>
          <a:lstStyle/>
          <a:p>
            <a:r>
              <a:rPr lang="en-US" sz="1100" dirty="0" smtClean="0">
                <a:solidFill>
                  <a:srgbClr val="FFC000"/>
                </a:solidFill>
              </a:rPr>
              <a:t>The courthouse was placed on the National Register of Historic Places in 1973</a:t>
            </a:r>
            <a:endParaRPr lang="en-US" sz="1100" dirty="0">
              <a:solidFill>
                <a:srgbClr val="FFC0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424_110347155.jpg"/>
          <p:cNvPicPr>
            <a:picLocks noGrp="1" noChangeAspect="1"/>
          </p:cNvPicPr>
          <p:nvPr isPhoto="1"/>
        </p:nvPicPr>
        <p:blipFill>
          <a:blip r:embed="rId3" cstate="print"/>
          <a:stretch>
            <a:fillRect/>
          </a:stretch>
        </p:blipFill>
        <p:spPr>
          <a:xfrm>
            <a:off x="381000" y="914400"/>
            <a:ext cx="8229600" cy="4632960"/>
          </a:xfrm>
          <a:prstGeom prst="rect">
            <a:avLst/>
          </a:prstGeom>
          <a:noFill/>
          <a:ln>
            <a:noFill/>
          </a:ln>
        </p:spPr>
      </p:pic>
      <p:sp>
        <p:nvSpPr>
          <p:cNvPr id="21" name="TextBox 20"/>
          <p:cNvSpPr txBox="1"/>
          <p:nvPr/>
        </p:nvSpPr>
        <p:spPr>
          <a:xfrm>
            <a:off x="2514600" y="4953000"/>
            <a:ext cx="762000" cy="369332"/>
          </a:xfrm>
          <a:prstGeom prst="rect">
            <a:avLst/>
          </a:prstGeom>
          <a:noFill/>
        </p:spPr>
        <p:txBody>
          <a:bodyPr wrap="square" rtlCol="0">
            <a:spAutoFit/>
          </a:bodyPr>
          <a:lstStyle/>
          <a:p>
            <a:r>
              <a:rPr lang="en-US" sz="900" dirty="0" smtClean="0">
                <a:solidFill>
                  <a:srgbClr val="FFFF00"/>
                </a:solidFill>
              </a:rPr>
              <a:t>Jesicca Sautter</a:t>
            </a:r>
            <a:endParaRPr lang="en-US" sz="900" dirty="0">
              <a:solidFill>
                <a:srgbClr val="FFFF00"/>
              </a:solidFill>
            </a:endParaRPr>
          </a:p>
        </p:txBody>
      </p:sp>
      <p:sp>
        <p:nvSpPr>
          <p:cNvPr id="22" name="TextBox 21"/>
          <p:cNvSpPr txBox="1"/>
          <p:nvPr/>
        </p:nvSpPr>
        <p:spPr>
          <a:xfrm>
            <a:off x="3657600" y="3962400"/>
            <a:ext cx="762000" cy="230832"/>
          </a:xfrm>
          <a:prstGeom prst="rect">
            <a:avLst/>
          </a:prstGeom>
          <a:noFill/>
        </p:spPr>
        <p:txBody>
          <a:bodyPr wrap="square" rtlCol="0">
            <a:spAutoFit/>
          </a:bodyPr>
          <a:lstStyle/>
          <a:p>
            <a:r>
              <a:rPr lang="en-US" sz="900" dirty="0" smtClean="0">
                <a:solidFill>
                  <a:srgbClr val="FFFF00"/>
                </a:solidFill>
              </a:rPr>
              <a:t>Ray Huber</a:t>
            </a:r>
            <a:endParaRPr lang="en-US" sz="900" dirty="0">
              <a:solidFill>
                <a:srgbClr val="FFFF00"/>
              </a:solidFill>
            </a:endParaRPr>
          </a:p>
        </p:txBody>
      </p:sp>
      <p:sp>
        <p:nvSpPr>
          <p:cNvPr id="23" name="TextBox 22"/>
          <p:cNvSpPr txBox="1"/>
          <p:nvPr/>
        </p:nvSpPr>
        <p:spPr>
          <a:xfrm>
            <a:off x="7467600" y="4343400"/>
            <a:ext cx="762000" cy="230832"/>
          </a:xfrm>
          <a:prstGeom prst="rect">
            <a:avLst/>
          </a:prstGeom>
          <a:noFill/>
        </p:spPr>
        <p:txBody>
          <a:bodyPr wrap="square" rtlCol="0">
            <a:spAutoFit/>
          </a:bodyPr>
          <a:lstStyle/>
          <a:p>
            <a:r>
              <a:rPr lang="en-US" sz="900" dirty="0" smtClean="0">
                <a:solidFill>
                  <a:srgbClr val="FFFF00"/>
                </a:solidFill>
              </a:rPr>
              <a:t>Dee Stewart</a:t>
            </a:r>
            <a:endParaRPr lang="en-US" sz="900" dirty="0">
              <a:solidFill>
                <a:srgbClr val="FFFF00"/>
              </a:solidFill>
            </a:endParaRPr>
          </a:p>
        </p:txBody>
      </p:sp>
      <p:sp>
        <p:nvSpPr>
          <p:cNvPr id="24" name="TextBox 23"/>
          <p:cNvSpPr txBox="1"/>
          <p:nvPr/>
        </p:nvSpPr>
        <p:spPr>
          <a:xfrm>
            <a:off x="5105400" y="4800600"/>
            <a:ext cx="914400" cy="230832"/>
          </a:xfrm>
          <a:prstGeom prst="rect">
            <a:avLst/>
          </a:prstGeom>
          <a:noFill/>
        </p:spPr>
        <p:txBody>
          <a:bodyPr wrap="square" rtlCol="0">
            <a:spAutoFit/>
          </a:bodyPr>
          <a:lstStyle/>
          <a:p>
            <a:r>
              <a:rPr lang="en-US" sz="900" dirty="0" smtClean="0">
                <a:solidFill>
                  <a:srgbClr val="FFFF00"/>
                </a:solidFill>
              </a:rPr>
              <a:t>Karen Heinrichs</a:t>
            </a:r>
            <a:endParaRPr lang="en-US" sz="900" dirty="0">
              <a:solidFill>
                <a:srgbClr val="FFFF00"/>
              </a:solidFill>
            </a:endParaRPr>
          </a:p>
        </p:txBody>
      </p:sp>
      <p:sp>
        <p:nvSpPr>
          <p:cNvPr id="27" name="TextBox 26"/>
          <p:cNvSpPr txBox="1"/>
          <p:nvPr/>
        </p:nvSpPr>
        <p:spPr>
          <a:xfrm>
            <a:off x="838200" y="4191000"/>
            <a:ext cx="914400" cy="230832"/>
          </a:xfrm>
          <a:prstGeom prst="rect">
            <a:avLst/>
          </a:prstGeom>
          <a:noFill/>
        </p:spPr>
        <p:txBody>
          <a:bodyPr wrap="square" rtlCol="0">
            <a:spAutoFit/>
          </a:bodyPr>
          <a:lstStyle/>
          <a:p>
            <a:r>
              <a:rPr lang="en-US" sz="900" dirty="0" smtClean="0">
                <a:solidFill>
                  <a:srgbClr val="FFFF00"/>
                </a:solidFill>
              </a:rPr>
              <a:t>Nancy Dennis</a:t>
            </a:r>
            <a:endParaRPr lang="en-US" sz="900" dirty="0">
              <a:solidFill>
                <a:srgbClr val="FFFF00"/>
              </a:solidFill>
            </a:endParaRPr>
          </a:p>
        </p:txBody>
      </p:sp>
      <p:sp>
        <p:nvSpPr>
          <p:cNvPr id="28" name="TextBox 27"/>
          <p:cNvSpPr txBox="1"/>
          <p:nvPr/>
        </p:nvSpPr>
        <p:spPr>
          <a:xfrm>
            <a:off x="1600200" y="3962400"/>
            <a:ext cx="762000" cy="230832"/>
          </a:xfrm>
          <a:prstGeom prst="rect">
            <a:avLst/>
          </a:prstGeom>
          <a:noFill/>
        </p:spPr>
        <p:txBody>
          <a:bodyPr wrap="square" rtlCol="0">
            <a:spAutoFit/>
          </a:bodyPr>
          <a:lstStyle/>
          <a:p>
            <a:r>
              <a:rPr lang="en-US" sz="900" dirty="0" smtClean="0">
                <a:solidFill>
                  <a:srgbClr val="FFFF00"/>
                </a:solidFill>
              </a:rPr>
              <a:t>Kim Warnke</a:t>
            </a:r>
            <a:endParaRPr lang="en-US" sz="9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424_110418508.jpg"/>
          <p:cNvPicPr>
            <a:picLocks noGrp="1" noChangeAspect="1"/>
          </p:cNvPicPr>
          <p:nvPr isPhoto="1"/>
        </p:nvPicPr>
        <p:blipFill>
          <a:blip r:embed="rId3" cstate="print"/>
          <a:stretch>
            <a:fillRect/>
          </a:stretch>
        </p:blipFill>
        <p:spPr>
          <a:xfrm>
            <a:off x="533400" y="381000"/>
            <a:ext cx="2898281" cy="5148263"/>
          </a:xfrm>
          <a:prstGeom prst="rect">
            <a:avLst/>
          </a:prstGeom>
          <a:noFill/>
          <a:ln>
            <a:noFill/>
          </a:ln>
        </p:spPr>
      </p:pic>
      <p:pic>
        <p:nvPicPr>
          <p:cNvPr id="3" name="Picture 2" descr="IMG_20150612_100929320.jpg"/>
          <p:cNvPicPr>
            <a:picLocks noChangeAspect="1"/>
          </p:cNvPicPr>
          <p:nvPr/>
        </p:nvPicPr>
        <p:blipFill>
          <a:blip r:embed="rId4" cstate="print"/>
          <a:stretch>
            <a:fillRect/>
          </a:stretch>
        </p:blipFill>
        <p:spPr>
          <a:xfrm>
            <a:off x="3886200" y="3048000"/>
            <a:ext cx="2819400" cy="3581400"/>
          </a:xfrm>
          <a:prstGeom prst="rect">
            <a:avLst/>
          </a:prstGeom>
        </p:spPr>
      </p:pic>
      <p:sp>
        <p:nvSpPr>
          <p:cNvPr id="4" name="Rectangle 3"/>
          <p:cNvSpPr/>
          <p:nvPr/>
        </p:nvSpPr>
        <p:spPr>
          <a:xfrm>
            <a:off x="3505200" y="228600"/>
            <a:ext cx="5181600" cy="2862322"/>
          </a:xfrm>
          <a:prstGeom prst="rect">
            <a:avLst/>
          </a:prstGeom>
        </p:spPr>
        <p:txBody>
          <a:bodyPr wrap="square">
            <a:spAutoFit/>
          </a:bodyPr>
          <a:lstStyle/>
          <a:p>
            <a:r>
              <a:rPr lang="en-US" sz="1000" dirty="0" smtClean="0">
                <a:solidFill>
                  <a:srgbClr val="FFC000"/>
                </a:solidFill>
              </a:rPr>
              <a:t>State Representative Tim Brown is serving his second term in the Ohio House of Representatives. He represents the 3</a:t>
            </a:r>
            <a:r>
              <a:rPr lang="en-US" sz="1000" baseline="30000" dirty="0" smtClean="0">
                <a:solidFill>
                  <a:srgbClr val="FFC000"/>
                </a:solidFill>
              </a:rPr>
              <a:t>rd</a:t>
            </a:r>
            <a:r>
              <a:rPr lang="en-US" sz="1000" dirty="0" smtClean="0">
                <a:solidFill>
                  <a:srgbClr val="FFC000"/>
                </a:solidFill>
              </a:rPr>
              <a:t> Ohio House District, which includes all of Wood County.</a:t>
            </a:r>
          </a:p>
          <a:p>
            <a:r>
              <a:rPr lang="en-US" sz="1000" dirty="0" smtClean="0">
                <a:solidFill>
                  <a:srgbClr val="FFC000"/>
                </a:solidFill>
              </a:rPr>
              <a:t>Representative Brown previously served four terms as a Wood County Commissioner and was vice president of the board. He also served as vice president of the County Commissioners Association of Ohio (CCAO) for 2012 and also worked on a number of committees for the CCAO, including the General Government Committee, the Joint Committee on Administration of Elections, and the Commissioners and Sheriffs Task Force Committee. He is also the past president of the Northwest Ohio Commissioners and Engineers Association.</a:t>
            </a:r>
          </a:p>
          <a:p>
            <a:r>
              <a:rPr lang="en-US" sz="1000" dirty="0" smtClean="0">
                <a:solidFill>
                  <a:srgbClr val="FFC000"/>
                </a:solidFill>
              </a:rPr>
              <a:t>Prior to his election as a Wood County commissioner, Representative Brown worked as district representative for the late U.S. Congressman Paul Gillmor, where he managed the congressman’s Wood County office and provided constituent service dealing with many government agencies. He also served as the business manager for the Sanitary Engineering Office.</a:t>
            </a:r>
          </a:p>
          <a:p>
            <a:r>
              <a:rPr lang="en-US" sz="1000" dirty="0" smtClean="0">
                <a:solidFill>
                  <a:srgbClr val="FFC000"/>
                </a:solidFill>
              </a:rPr>
              <a:t>Representative Brown is a graduate of Bowling Green State University’s College of Business. He is very active within the community and serves on numerous committees and task forces.</a:t>
            </a:r>
            <a:endParaRPr lang="en-US" sz="1000" dirty="0">
              <a:solidFill>
                <a:srgbClr val="FFC000"/>
              </a:solidFill>
            </a:endParaRPr>
          </a:p>
        </p:txBody>
      </p:sp>
      <p:pic>
        <p:nvPicPr>
          <p:cNvPr id="5121" name="Picture 1" descr="C:\Users\tupton\AppData\Local\Microsoft\Windows\Temporary Internet Files\Content.Outlook\6JCXUGD7\photo 3.JPG"/>
          <p:cNvPicPr>
            <a:picLocks noChangeAspect="1" noChangeArrowheads="1"/>
          </p:cNvPicPr>
          <p:nvPr/>
        </p:nvPicPr>
        <p:blipFill>
          <a:blip r:embed="rId5" cstate="print"/>
          <a:srcRect/>
          <a:stretch>
            <a:fillRect/>
          </a:stretch>
        </p:blipFill>
        <p:spPr bwMode="auto">
          <a:xfrm>
            <a:off x="6172200" y="3124200"/>
            <a:ext cx="2438400" cy="3124200"/>
          </a:xfrm>
          <a:prstGeom prst="rect">
            <a:avLst/>
          </a:prstGeom>
          <a:noFill/>
        </p:spPr>
      </p:pic>
      <p:sp>
        <p:nvSpPr>
          <p:cNvPr id="7" name="TextBox 6"/>
          <p:cNvSpPr txBox="1"/>
          <p:nvPr/>
        </p:nvSpPr>
        <p:spPr>
          <a:xfrm>
            <a:off x="1143000" y="6096000"/>
            <a:ext cx="1371600" cy="523220"/>
          </a:xfrm>
          <a:prstGeom prst="rect">
            <a:avLst/>
          </a:prstGeom>
          <a:noFill/>
        </p:spPr>
        <p:txBody>
          <a:bodyPr wrap="square" rtlCol="0">
            <a:spAutoFit/>
          </a:bodyPr>
          <a:lstStyle/>
          <a:p>
            <a:pPr algn="ctr"/>
            <a:r>
              <a:rPr lang="en-US" sz="1400" b="1" dirty="0" smtClean="0">
                <a:solidFill>
                  <a:srgbClr val="FFC000"/>
                </a:solidFill>
              </a:rPr>
              <a:t>Tim Brown</a:t>
            </a:r>
          </a:p>
          <a:p>
            <a:pPr algn="ctr"/>
            <a:r>
              <a:rPr lang="en-US" sz="1400" b="1" dirty="0" smtClean="0">
                <a:solidFill>
                  <a:srgbClr val="FFC000"/>
                </a:solidFill>
              </a:rPr>
              <a:t>State Rep</a:t>
            </a:r>
            <a:endParaRPr lang="en-US" sz="1400" b="1" dirty="0">
              <a:solidFill>
                <a:srgbClr val="FFC000"/>
              </a:solidFill>
            </a:endParaRPr>
          </a:p>
        </p:txBody>
      </p:sp>
      <p:pic>
        <p:nvPicPr>
          <p:cNvPr id="1026" name="Picture 2" descr="C:\Users\tupton\Pictures\IMG_5211 (4).JPG"/>
          <p:cNvPicPr>
            <a:picLocks noChangeAspect="1" noChangeArrowheads="1"/>
          </p:cNvPicPr>
          <p:nvPr/>
        </p:nvPicPr>
        <p:blipFill>
          <a:blip r:embed="rId6" cstate="print"/>
          <a:srcRect/>
          <a:stretch>
            <a:fillRect/>
          </a:stretch>
        </p:blipFill>
        <p:spPr bwMode="auto">
          <a:xfrm>
            <a:off x="304800" y="3429000"/>
            <a:ext cx="3771900" cy="2514600"/>
          </a:xfrm>
          <a:prstGeom prst="rect">
            <a:avLst/>
          </a:prstGeom>
          <a:noFill/>
        </p:spPr>
      </p:pic>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0150612_132451937_HDR.jpg"/>
          <p:cNvPicPr>
            <a:picLocks noChangeAspect="1"/>
          </p:cNvPicPr>
          <p:nvPr/>
        </p:nvPicPr>
        <p:blipFill>
          <a:blip r:embed="rId3" cstate="print"/>
          <a:stretch>
            <a:fillRect/>
          </a:stretch>
        </p:blipFill>
        <p:spPr>
          <a:xfrm>
            <a:off x="609600" y="1143000"/>
            <a:ext cx="8153400" cy="4590062"/>
          </a:xfrm>
          <a:prstGeom prst="rect">
            <a:avLst/>
          </a:prstGeom>
        </p:spPr>
      </p:pic>
      <p:sp>
        <p:nvSpPr>
          <p:cNvPr id="6" name="TextBox 5"/>
          <p:cNvSpPr txBox="1"/>
          <p:nvPr/>
        </p:nvSpPr>
        <p:spPr>
          <a:xfrm>
            <a:off x="990600" y="3810000"/>
            <a:ext cx="685800" cy="369332"/>
          </a:xfrm>
          <a:prstGeom prst="rect">
            <a:avLst/>
          </a:prstGeom>
          <a:noFill/>
        </p:spPr>
        <p:txBody>
          <a:bodyPr wrap="square" rtlCol="0">
            <a:spAutoFit/>
          </a:bodyPr>
          <a:lstStyle/>
          <a:p>
            <a:r>
              <a:rPr lang="en-US" sz="900" dirty="0" smtClean="0">
                <a:solidFill>
                  <a:srgbClr val="FFFF00"/>
                </a:solidFill>
              </a:rPr>
              <a:t>Jesicca Sautter</a:t>
            </a:r>
            <a:endParaRPr lang="en-US" sz="900" dirty="0">
              <a:solidFill>
                <a:srgbClr val="FFFF00"/>
              </a:solidFill>
            </a:endParaRPr>
          </a:p>
        </p:txBody>
      </p:sp>
      <p:sp>
        <p:nvSpPr>
          <p:cNvPr id="7" name="TextBox 6"/>
          <p:cNvSpPr txBox="1"/>
          <p:nvPr/>
        </p:nvSpPr>
        <p:spPr>
          <a:xfrm>
            <a:off x="3505200" y="4191000"/>
            <a:ext cx="990600" cy="230832"/>
          </a:xfrm>
          <a:prstGeom prst="rect">
            <a:avLst/>
          </a:prstGeom>
          <a:noFill/>
        </p:spPr>
        <p:txBody>
          <a:bodyPr wrap="square" rtlCol="0">
            <a:spAutoFit/>
          </a:bodyPr>
          <a:lstStyle/>
          <a:p>
            <a:r>
              <a:rPr lang="en-US" sz="900" dirty="0" smtClean="0">
                <a:solidFill>
                  <a:srgbClr val="FFFF00"/>
                </a:solidFill>
              </a:rPr>
              <a:t>John Musteric</a:t>
            </a:r>
            <a:endParaRPr lang="en-US" sz="900" dirty="0">
              <a:solidFill>
                <a:srgbClr val="FFFF00"/>
              </a:solidFill>
            </a:endParaRPr>
          </a:p>
        </p:txBody>
      </p:sp>
      <p:sp>
        <p:nvSpPr>
          <p:cNvPr id="8" name="TextBox 7"/>
          <p:cNvSpPr txBox="1"/>
          <p:nvPr/>
        </p:nvSpPr>
        <p:spPr>
          <a:xfrm>
            <a:off x="4572000" y="3886200"/>
            <a:ext cx="762000" cy="230832"/>
          </a:xfrm>
          <a:prstGeom prst="rect">
            <a:avLst/>
          </a:prstGeom>
          <a:noFill/>
        </p:spPr>
        <p:txBody>
          <a:bodyPr wrap="square" rtlCol="0">
            <a:spAutoFit/>
          </a:bodyPr>
          <a:lstStyle/>
          <a:p>
            <a:r>
              <a:rPr lang="en-US" sz="900" dirty="0" smtClean="0">
                <a:solidFill>
                  <a:srgbClr val="FFFF00"/>
                </a:solidFill>
              </a:rPr>
              <a:t>Ray Huber</a:t>
            </a:r>
            <a:endParaRPr lang="en-US" sz="900" dirty="0">
              <a:solidFill>
                <a:srgbClr val="FFFF00"/>
              </a:solidFill>
            </a:endParaRPr>
          </a:p>
        </p:txBody>
      </p:sp>
      <p:sp>
        <p:nvSpPr>
          <p:cNvPr id="9" name="TextBox 8"/>
          <p:cNvSpPr txBox="1"/>
          <p:nvPr/>
        </p:nvSpPr>
        <p:spPr>
          <a:xfrm>
            <a:off x="5486400" y="4114800"/>
            <a:ext cx="838200" cy="230832"/>
          </a:xfrm>
          <a:prstGeom prst="rect">
            <a:avLst/>
          </a:prstGeom>
          <a:noFill/>
        </p:spPr>
        <p:txBody>
          <a:bodyPr wrap="square" rtlCol="0">
            <a:spAutoFit/>
          </a:bodyPr>
          <a:lstStyle/>
          <a:p>
            <a:r>
              <a:rPr lang="en-US" sz="900" dirty="0" smtClean="0">
                <a:solidFill>
                  <a:srgbClr val="FFFF00"/>
                </a:solidFill>
              </a:rPr>
              <a:t>Kim Everman</a:t>
            </a:r>
            <a:endParaRPr lang="en-US" sz="900" dirty="0">
              <a:solidFill>
                <a:srgbClr val="FFFF00"/>
              </a:solidFill>
            </a:endParaRPr>
          </a:p>
        </p:txBody>
      </p:sp>
      <p:sp>
        <p:nvSpPr>
          <p:cNvPr id="10" name="TextBox 9"/>
          <p:cNvSpPr txBox="1"/>
          <p:nvPr/>
        </p:nvSpPr>
        <p:spPr>
          <a:xfrm>
            <a:off x="4876800" y="4572000"/>
            <a:ext cx="762000" cy="369332"/>
          </a:xfrm>
          <a:prstGeom prst="rect">
            <a:avLst/>
          </a:prstGeom>
          <a:noFill/>
        </p:spPr>
        <p:txBody>
          <a:bodyPr wrap="square" rtlCol="0">
            <a:spAutoFit/>
          </a:bodyPr>
          <a:lstStyle/>
          <a:p>
            <a:r>
              <a:rPr lang="en-US" sz="900" dirty="0" smtClean="0">
                <a:solidFill>
                  <a:srgbClr val="FFFF00"/>
                </a:solidFill>
              </a:rPr>
              <a:t>Karen Hendrichs</a:t>
            </a:r>
            <a:endParaRPr lang="en-US" sz="900" dirty="0">
              <a:solidFill>
                <a:srgbClr val="FFFF00"/>
              </a:solidFill>
            </a:endParaRPr>
          </a:p>
        </p:txBody>
      </p:sp>
      <p:sp>
        <p:nvSpPr>
          <p:cNvPr id="11" name="TextBox 10"/>
          <p:cNvSpPr txBox="1"/>
          <p:nvPr/>
        </p:nvSpPr>
        <p:spPr>
          <a:xfrm>
            <a:off x="7772400" y="4343400"/>
            <a:ext cx="762000" cy="230832"/>
          </a:xfrm>
          <a:prstGeom prst="rect">
            <a:avLst/>
          </a:prstGeom>
          <a:noFill/>
        </p:spPr>
        <p:txBody>
          <a:bodyPr wrap="square" rtlCol="0">
            <a:spAutoFit/>
          </a:bodyPr>
          <a:lstStyle/>
          <a:p>
            <a:r>
              <a:rPr lang="en-US" sz="900" dirty="0" smtClean="0">
                <a:solidFill>
                  <a:srgbClr val="FFFF00"/>
                </a:solidFill>
              </a:rPr>
              <a:t>Sandy Long</a:t>
            </a:r>
            <a:endParaRPr lang="en-US" sz="900" dirty="0">
              <a:solidFill>
                <a:srgbClr val="FFFF00"/>
              </a:solidFill>
            </a:endParaRPr>
          </a:p>
        </p:txBody>
      </p:sp>
      <p:sp>
        <p:nvSpPr>
          <p:cNvPr id="12" name="TextBox 11"/>
          <p:cNvSpPr txBox="1"/>
          <p:nvPr/>
        </p:nvSpPr>
        <p:spPr>
          <a:xfrm>
            <a:off x="4114800" y="5181600"/>
            <a:ext cx="838200" cy="369332"/>
          </a:xfrm>
          <a:prstGeom prst="rect">
            <a:avLst/>
          </a:prstGeom>
          <a:noFill/>
        </p:spPr>
        <p:txBody>
          <a:bodyPr wrap="square" rtlCol="0">
            <a:spAutoFit/>
          </a:bodyPr>
          <a:lstStyle/>
          <a:p>
            <a:r>
              <a:rPr lang="en-US" sz="900" dirty="0" smtClean="0">
                <a:solidFill>
                  <a:srgbClr val="FFFF00"/>
                </a:solidFill>
              </a:rPr>
              <a:t>Denise Longstreth</a:t>
            </a:r>
            <a:endParaRPr lang="en-US" sz="900" dirty="0">
              <a:solidFill>
                <a:srgbClr val="FFFF00"/>
              </a:solidFill>
            </a:endParaRPr>
          </a:p>
        </p:txBody>
      </p:sp>
      <p:sp>
        <p:nvSpPr>
          <p:cNvPr id="13" name="TextBox 12"/>
          <p:cNvSpPr txBox="1"/>
          <p:nvPr/>
        </p:nvSpPr>
        <p:spPr>
          <a:xfrm>
            <a:off x="7924800" y="5334000"/>
            <a:ext cx="838200" cy="230832"/>
          </a:xfrm>
          <a:prstGeom prst="rect">
            <a:avLst/>
          </a:prstGeom>
          <a:noFill/>
        </p:spPr>
        <p:txBody>
          <a:bodyPr wrap="square" rtlCol="0">
            <a:spAutoFit/>
          </a:bodyPr>
          <a:lstStyle/>
          <a:p>
            <a:r>
              <a:rPr lang="en-US" sz="900" dirty="0" smtClean="0">
                <a:solidFill>
                  <a:srgbClr val="FFFF00"/>
                </a:solidFill>
              </a:rPr>
              <a:t>Diana Groves</a:t>
            </a:r>
            <a:endParaRPr lang="en-US" sz="900" dirty="0">
              <a:solidFill>
                <a:srgbClr val="FFFF00"/>
              </a:solidFill>
            </a:endParaRPr>
          </a:p>
        </p:txBody>
      </p:sp>
      <p:sp>
        <p:nvSpPr>
          <p:cNvPr id="14" name="TextBox 13"/>
          <p:cNvSpPr txBox="1"/>
          <p:nvPr/>
        </p:nvSpPr>
        <p:spPr>
          <a:xfrm>
            <a:off x="2362200" y="4038600"/>
            <a:ext cx="914400" cy="230832"/>
          </a:xfrm>
          <a:prstGeom prst="rect">
            <a:avLst/>
          </a:prstGeom>
          <a:noFill/>
        </p:spPr>
        <p:txBody>
          <a:bodyPr wrap="square" rtlCol="0">
            <a:spAutoFit/>
          </a:bodyPr>
          <a:lstStyle/>
          <a:p>
            <a:r>
              <a:rPr lang="en-US" sz="900" dirty="0" smtClean="0">
                <a:solidFill>
                  <a:srgbClr val="FFFF00"/>
                </a:solidFill>
              </a:rPr>
              <a:t>Nancy Dennis</a:t>
            </a:r>
            <a:endParaRPr lang="en-US" sz="900" dirty="0">
              <a:solidFill>
                <a:srgbClr val="FFFF00"/>
              </a:solidFill>
            </a:endParaRPr>
          </a:p>
        </p:txBody>
      </p:sp>
      <p:sp>
        <p:nvSpPr>
          <p:cNvPr id="15" name="TextBox 14"/>
          <p:cNvSpPr txBox="1"/>
          <p:nvPr/>
        </p:nvSpPr>
        <p:spPr>
          <a:xfrm>
            <a:off x="3124200" y="3581400"/>
            <a:ext cx="762000" cy="230832"/>
          </a:xfrm>
          <a:prstGeom prst="rect">
            <a:avLst/>
          </a:prstGeom>
          <a:noFill/>
        </p:spPr>
        <p:txBody>
          <a:bodyPr wrap="square" rtlCol="0">
            <a:spAutoFit/>
          </a:bodyPr>
          <a:lstStyle/>
          <a:p>
            <a:r>
              <a:rPr lang="en-US" sz="900" dirty="0" smtClean="0">
                <a:solidFill>
                  <a:srgbClr val="FFFF00"/>
                </a:solidFill>
              </a:rPr>
              <a:t>Kim Warnke</a:t>
            </a:r>
            <a:endParaRPr lang="en-US" sz="900" dirty="0">
              <a:solidFill>
                <a:srgbClr val="FFFF00"/>
              </a:solidFill>
            </a:endParaRPr>
          </a:p>
        </p:txBody>
      </p:sp>
      <p:sp>
        <p:nvSpPr>
          <p:cNvPr id="16" name="TextBox 15"/>
          <p:cNvSpPr txBox="1"/>
          <p:nvPr/>
        </p:nvSpPr>
        <p:spPr>
          <a:xfrm>
            <a:off x="6781800" y="4724400"/>
            <a:ext cx="990600" cy="230832"/>
          </a:xfrm>
          <a:prstGeom prst="rect">
            <a:avLst/>
          </a:prstGeom>
          <a:noFill/>
        </p:spPr>
        <p:txBody>
          <a:bodyPr wrap="square" rtlCol="0">
            <a:spAutoFit/>
          </a:bodyPr>
          <a:lstStyle/>
          <a:p>
            <a:r>
              <a:rPr lang="en-US" sz="900" dirty="0" smtClean="0">
                <a:solidFill>
                  <a:srgbClr val="FFFF00"/>
                </a:solidFill>
              </a:rPr>
              <a:t>Lindsey Neifer</a:t>
            </a:r>
            <a:endParaRPr lang="en-US" sz="9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424_110431394.jpg"/>
          <p:cNvPicPr>
            <a:picLocks noGrp="1" noChangeAspect="1"/>
          </p:cNvPicPr>
          <p:nvPr isPhoto="1"/>
        </p:nvPicPr>
        <p:blipFill>
          <a:blip r:embed="rId3" cstate="print"/>
          <a:stretch>
            <a:fillRect/>
          </a:stretch>
        </p:blipFill>
        <p:spPr>
          <a:xfrm>
            <a:off x="433494" y="533400"/>
            <a:ext cx="2769587" cy="4919663"/>
          </a:xfrm>
          <a:prstGeom prst="rect">
            <a:avLst/>
          </a:prstGeom>
          <a:noFill/>
          <a:ln>
            <a:noFill/>
          </a:ln>
        </p:spPr>
      </p:pic>
      <p:pic>
        <p:nvPicPr>
          <p:cNvPr id="5" name="Picture 4" descr="IMG_20150612_103620890.jpg"/>
          <p:cNvPicPr>
            <a:picLocks noChangeAspect="1"/>
          </p:cNvPicPr>
          <p:nvPr/>
        </p:nvPicPr>
        <p:blipFill>
          <a:blip r:embed="rId4" cstate="print"/>
          <a:stretch>
            <a:fillRect/>
          </a:stretch>
        </p:blipFill>
        <p:spPr>
          <a:xfrm>
            <a:off x="3124200" y="1295400"/>
            <a:ext cx="2917049" cy="5181600"/>
          </a:xfrm>
          <a:prstGeom prst="rect">
            <a:avLst/>
          </a:prstGeom>
        </p:spPr>
      </p:pic>
      <p:pic>
        <p:nvPicPr>
          <p:cNvPr id="6" name="Picture 5" descr="IMG_20150612_103639291.jpg"/>
          <p:cNvPicPr>
            <a:picLocks noChangeAspect="1"/>
          </p:cNvPicPr>
          <p:nvPr/>
        </p:nvPicPr>
        <p:blipFill>
          <a:blip r:embed="rId5" cstate="print"/>
          <a:stretch>
            <a:fillRect/>
          </a:stretch>
        </p:blipFill>
        <p:spPr>
          <a:xfrm>
            <a:off x="5486400" y="304800"/>
            <a:ext cx="3388924" cy="6019800"/>
          </a:xfrm>
          <a:prstGeom prst="rect">
            <a:avLst/>
          </a:prstGeom>
        </p:spPr>
      </p:pic>
      <p:sp>
        <p:nvSpPr>
          <p:cNvPr id="8" name="TextBox 7"/>
          <p:cNvSpPr txBox="1"/>
          <p:nvPr/>
        </p:nvSpPr>
        <p:spPr>
          <a:xfrm>
            <a:off x="2971800" y="228600"/>
            <a:ext cx="2743200" cy="584775"/>
          </a:xfrm>
          <a:prstGeom prst="rect">
            <a:avLst/>
          </a:prstGeom>
          <a:noFill/>
        </p:spPr>
        <p:txBody>
          <a:bodyPr wrap="square" rtlCol="0">
            <a:spAutoFit/>
          </a:bodyPr>
          <a:lstStyle/>
          <a:p>
            <a:pPr algn="ctr"/>
            <a:r>
              <a:rPr lang="en-US" sz="1600" b="1" dirty="0" smtClean="0">
                <a:solidFill>
                  <a:srgbClr val="FFC000"/>
                </a:solidFill>
              </a:rPr>
              <a:t>Many Faces of </a:t>
            </a:r>
          </a:p>
          <a:p>
            <a:pPr algn="ctr"/>
            <a:r>
              <a:rPr lang="en-US" sz="1600" b="1" dirty="0" smtClean="0">
                <a:solidFill>
                  <a:srgbClr val="FFC000"/>
                </a:solidFill>
              </a:rPr>
              <a:t>Brian Mead - CCAO</a:t>
            </a:r>
            <a:endParaRPr lang="en-US" sz="1600" b="1" dirty="0">
              <a:solidFill>
                <a:srgbClr val="FFC000"/>
              </a:solidFill>
            </a:endParaRPr>
          </a:p>
        </p:txBody>
      </p:sp>
      <p:sp>
        <p:nvSpPr>
          <p:cNvPr id="9" name="TextBox 8"/>
          <p:cNvSpPr txBox="1"/>
          <p:nvPr/>
        </p:nvSpPr>
        <p:spPr>
          <a:xfrm>
            <a:off x="3200400" y="838200"/>
            <a:ext cx="2514600" cy="338554"/>
          </a:xfrm>
          <a:prstGeom prst="rect">
            <a:avLst/>
          </a:prstGeom>
          <a:noFill/>
        </p:spPr>
        <p:txBody>
          <a:bodyPr wrap="square" rtlCol="0">
            <a:spAutoFit/>
          </a:bodyPr>
          <a:lstStyle/>
          <a:p>
            <a:pPr algn="ctr"/>
            <a:r>
              <a:rPr lang="en-US" sz="1600" dirty="0" smtClean="0">
                <a:solidFill>
                  <a:srgbClr val="FFC000"/>
                </a:solidFill>
              </a:rPr>
              <a:t>Legislative Updates</a:t>
            </a:r>
            <a:endParaRPr lang="en-US" sz="1600" dirty="0">
              <a:solidFill>
                <a:srgbClr val="FFC000"/>
              </a:solidFill>
            </a:endParaRPr>
          </a:p>
        </p:txBody>
      </p:sp>
      <p:pic>
        <p:nvPicPr>
          <p:cNvPr id="3074" name="Picture 2" descr="C:\Users\tupton\AppData\Local\Microsoft\Windows\Temporary Internet Files\Content.Outlook\6JCXUGD7\photo 5.JPG"/>
          <p:cNvPicPr>
            <a:picLocks noChangeAspect="1" noChangeArrowheads="1"/>
          </p:cNvPicPr>
          <p:nvPr/>
        </p:nvPicPr>
        <p:blipFill>
          <a:blip r:embed="rId6" cstate="print"/>
          <a:srcRect/>
          <a:stretch>
            <a:fillRect/>
          </a:stretch>
        </p:blipFill>
        <p:spPr bwMode="auto">
          <a:xfrm>
            <a:off x="6477000" y="5029200"/>
            <a:ext cx="2057400" cy="1524896"/>
          </a:xfrm>
          <a:prstGeom prst="rect">
            <a:avLst/>
          </a:prstGeom>
          <a:noFill/>
        </p:spPr>
      </p:pic>
      <p:pic>
        <p:nvPicPr>
          <p:cNvPr id="2050" name="Picture 2" descr="C:\Users\tupton\Pictures\IMG_5218 (2).JPG"/>
          <p:cNvPicPr>
            <a:picLocks noChangeAspect="1" noChangeArrowheads="1"/>
          </p:cNvPicPr>
          <p:nvPr/>
        </p:nvPicPr>
        <p:blipFill>
          <a:blip r:embed="rId7" cstate="print"/>
          <a:srcRect/>
          <a:stretch>
            <a:fillRect/>
          </a:stretch>
        </p:blipFill>
        <p:spPr bwMode="auto">
          <a:xfrm>
            <a:off x="304800" y="4267200"/>
            <a:ext cx="3467100" cy="2362200"/>
          </a:xfrm>
          <a:prstGeom prst="rect">
            <a:avLst/>
          </a:prstGeom>
          <a:noFill/>
        </p:spPr>
      </p:pic>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0150612_132520000.jpg"/>
          <p:cNvPicPr>
            <a:picLocks noChangeAspect="1"/>
          </p:cNvPicPr>
          <p:nvPr/>
        </p:nvPicPr>
        <p:blipFill>
          <a:blip r:embed="rId3" cstate="print"/>
          <a:stretch>
            <a:fillRect/>
          </a:stretch>
        </p:blipFill>
        <p:spPr>
          <a:xfrm>
            <a:off x="304800" y="1371600"/>
            <a:ext cx="8534400" cy="4804551"/>
          </a:xfrm>
          <a:prstGeom prst="rect">
            <a:avLst/>
          </a:prstGeom>
        </p:spPr>
      </p:pic>
      <p:sp>
        <p:nvSpPr>
          <p:cNvPr id="9" name="TextBox 8"/>
          <p:cNvSpPr txBox="1"/>
          <p:nvPr/>
        </p:nvSpPr>
        <p:spPr>
          <a:xfrm>
            <a:off x="2514600" y="4953000"/>
            <a:ext cx="914400" cy="230832"/>
          </a:xfrm>
          <a:prstGeom prst="rect">
            <a:avLst/>
          </a:prstGeom>
          <a:noFill/>
        </p:spPr>
        <p:txBody>
          <a:bodyPr wrap="square" rtlCol="0">
            <a:spAutoFit/>
          </a:bodyPr>
          <a:lstStyle/>
          <a:p>
            <a:r>
              <a:rPr lang="en-US" sz="900" dirty="0" smtClean="0">
                <a:solidFill>
                  <a:srgbClr val="FFFF00"/>
                </a:solidFill>
              </a:rPr>
              <a:t>April Gonzalez</a:t>
            </a:r>
            <a:endParaRPr lang="en-US" sz="900" dirty="0">
              <a:solidFill>
                <a:srgbClr val="FFFF00"/>
              </a:solidFill>
            </a:endParaRPr>
          </a:p>
        </p:txBody>
      </p:sp>
      <p:sp>
        <p:nvSpPr>
          <p:cNvPr id="10" name="TextBox 9"/>
          <p:cNvSpPr txBox="1"/>
          <p:nvPr/>
        </p:nvSpPr>
        <p:spPr>
          <a:xfrm>
            <a:off x="914400" y="4419600"/>
            <a:ext cx="990600" cy="230832"/>
          </a:xfrm>
          <a:prstGeom prst="rect">
            <a:avLst/>
          </a:prstGeom>
          <a:noFill/>
        </p:spPr>
        <p:txBody>
          <a:bodyPr wrap="square" rtlCol="0">
            <a:spAutoFit/>
          </a:bodyPr>
          <a:lstStyle/>
          <a:p>
            <a:r>
              <a:rPr lang="en-US" sz="900" dirty="0" smtClean="0">
                <a:solidFill>
                  <a:srgbClr val="FFFF00"/>
                </a:solidFill>
              </a:rPr>
              <a:t>Lee Wortkoetter</a:t>
            </a:r>
            <a:endParaRPr lang="en-US" sz="900" dirty="0">
              <a:solidFill>
                <a:srgbClr val="FFFF00"/>
              </a:solidFill>
            </a:endParaRPr>
          </a:p>
        </p:txBody>
      </p:sp>
      <p:sp>
        <p:nvSpPr>
          <p:cNvPr id="11" name="TextBox 10"/>
          <p:cNvSpPr txBox="1"/>
          <p:nvPr/>
        </p:nvSpPr>
        <p:spPr>
          <a:xfrm>
            <a:off x="6248400" y="4114800"/>
            <a:ext cx="762000" cy="230832"/>
          </a:xfrm>
          <a:prstGeom prst="rect">
            <a:avLst/>
          </a:prstGeom>
          <a:noFill/>
        </p:spPr>
        <p:txBody>
          <a:bodyPr wrap="square" rtlCol="0">
            <a:spAutoFit/>
          </a:bodyPr>
          <a:lstStyle/>
          <a:p>
            <a:r>
              <a:rPr lang="en-US" sz="900" dirty="0" smtClean="0">
                <a:solidFill>
                  <a:srgbClr val="FFFF00"/>
                </a:solidFill>
              </a:rPr>
              <a:t>Pam Boyer</a:t>
            </a:r>
            <a:endParaRPr lang="en-US" sz="900" dirty="0">
              <a:solidFill>
                <a:srgbClr val="FFFF00"/>
              </a:solidFill>
            </a:endParaRPr>
          </a:p>
        </p:txBody>
      </p:sp>
      <p:sp>
        <p:nvSpPr>
          <p:cNvPr id="12" name="TextBox 11"/>
          <p:cNvSpPr txBox="1"/>
          <p:nvPr/>
        </p:nvSpPr>
        <p:spPr>
          <a:xfrm>
            <a:off x="3733800" y="3886200"/>
            <a:ext cx="838200" cy="230832"/>
          </a:xfrm>
          <a:prstGeom prst="rect">
            <a:avLst/>
          </a:prstGeom>
          <a:noFill/>
        </p:spPr>
        <p:txBody>
          <a:bodyPr wrap="square" rtlCol="0">
            <a:spAutoFit/>
          </a:bodyPr>
          <a:lstStyle/>
          <a:p>
            <a:r>
              <a:rPr lang="en-US" sz="900" dirty="0" smtClean="0">
                <a:solidFill>
                  <a:srgbClr val="FFFF00"/>
                </a:solidFill>
              </a:rPr>
              <a:t>Janice Leggett</a:t>
            </a:r>
            <a:endParaRPr lang="en-US" sz="900" dirty="0">
              <a:solidFill>
                <a:srgbClr val="FFFF00"/>
              </a:solidFill>
            </a:endParaRPr>
          </a:p>
        </p:txBody>
      </p:sp>
      <p:sp>
        <p:nvSpPr>
          <p:cNvPr id="13" name="TextBox 12"/>
          <p:cNvSpPr txBox="1"/>
          <p:nvPr/>
        </p:nvSpPr>
        <p:spPr>
          <a:xfrm>
            <a:off x="4724400" y="3886200"/>
            <a:ext cx="762000" cy="230832"/>
          </a:xfrm>
          <a:prstGeom prst="rect">
            <a:avLst/>
          </a:prstGeom>
          <a:noFill/>
        </p:spPr>
        <p:txBody>
          <a:bodyPr wrap="square" rtlCol="0">
            <a:spAutoFit/>
          </a:bodyPr>
          <a:lstStyle/>
          <a:p>
            <a:r>
              <a:rPr lang="en-US" sz="900" dirty="0" smtClean="0">
                <a:solidFill>
                  <a:srgbClr val="FFFF00"/>
                </a:solidFill>
              </a:rPr>
              <a:t>Tina Molnar</a:t>
            </a:r>
            <a:endParaRPr lang="en-US" sz="900" dirty="0">
              <a:solidFill>
                <a:srgbClr val="FFFF00"/>
              </a:solidFill>
            </a:endParaRPr>
          </a:p>
        </p:txBody>
      </p:sp>
      <p:sp>
        <p:nvSpPr>
          <p:cNvPr id="14" name="TextBox 13"/>
          <p:cNvSpPr txBox="1"/>
          <p:nvPr/>
        </p:nvSpPr>
        <p:spPr>
          <a:xfrm>
            <a:off x="3886200" y="3429000"/>
            <a:ext cx="762000" cy="369332"/>
          </a:xfrm>
          <a:prstGeom prst="rect">
            <a:avLst/>
          </a:prstGeom>
          <a:noFill/>
        </p:spPr>
        <p:txBody>
          <a:bodyPr wrap="square" rtlCol="0">
            <a:spAutoFit/>
          </a:bodyPr>
          <a:lstStyle/>
          <a:p>
            <a:r>
              <a:rPr lang="en-US" sz="900" dirty="0" smtClean="0">
                <a:solidFill>
                  <a:srgbClr val="FFFF00"/>
                </a:solidFill>
              </a:rPr>
              <a:t>Denise Longstreth</a:t>
            </a:r>
            <a:endParaRPr lang="en-US" sz="900" dirty="0">
              <a:solidFill>
                <a:srgbClr val="FFFF00"/>
              </a:solidFill>
            </a:endParaRPr>
          </a:p>
        </p:txBody>
      </p:sp>
      <p:sp>
        <p:nvSpPr>
          <p:cNvPr id="15" name="TextBox 14"/>
          <p:cNvSpPr txBox="1"/>
          <p:nvPr/>
        </p:nvSpPr>
        <p:spPr>
          <a:xfrm>
            <a:off x="5334000" y="3581400"/>
            <a:ext cx="685800" cy="369332"/>
          </a:xfrm>
          <a:prstGeom prst="rect">
            <a:avLst/>
          </a:prstGeom>
          <a:noFill/>
        </p:spPr>
        <p:txBody>
          <a:bodyPr wrap="square" rtlCol="0">
            <a:spAutoFit/>
          </a:bodyPr>
          <a:lstStyle/>
          <a:p>
            <a:r>
              <a:rPr lang="en-US" sz="900" dirty="0" smtClean="0">
                <a:solidFill>
                  <a:srgbClr val="FFFF00"/>
                </a:solidFill>
              </a:rPr>
              <a:t>Mary Newlove</a:t>
            </a:r>
          </a:p>
        </p:txBody>
      </p:sp>
      <p:sp>
        <p:nvSpPr>
          <p:cNvPr id="17" name="TextBox 16"/>
          <p:cNvSpPr txBox="1"/>
          <p:nvPr/>
        </p:nvSpPr>
        <p:spPr>
          <a:xfrm>
            <a:off x="5715000" y="3429000"/>
            <a:ext cx="762000" cy="230832"/>
          </a:xfrm>
          <a:prstGeom prst="rect">
            <a:avLst/>
          </a:prstGeom>
          <a:noFill/>
        </p:spPr>
        <p:txBody>
          <a:bodyPr wrap="square" rtlCol="0">
            <a:spAutoFit/>
          </a:bodyPr>
          <a:lstStyle/>
          <a:p>
            <a:r>
              <a:rPr lang="en-US" sz="900" dirty="0" smtClean="0">
                <a:solidFill>
                  <a:srgbClr val="FFFF00"/>
                </a:solidFill>
              </a:rPr>
              <a:t>Lisa Hipke</a:t>
            </a:r>
            <a:endParaRPr lang="en-US" sz="900" dirty="0">
              <a:solidFill>
                <a:srgbClr val="FFFF00"/>
              </a:solidFill>
            </a:endParaRPr>
          </a:p>
        </p:txBody>
      </p:sp>
      <p:sp>
        <p:nvSpPr>
          <p:cNvPr id="18" name="TextBox 17"/>
          <p:cNvSpPr txBox="1"/>
          <p:nvPr/>
        </p:nvSpPr>
        <p:spPr>
          <a:xfrm>
            <a:off x="1676400" y="2895600"/>
            <a:ext cx="762000" cy="230832"/>
          </a:xfrm>
          <a:prstGeom prst="rect">
            <a:avLst/>
          </a:prstGeom>
          <a:noFill/>
        </p:spPr>
        <p:txBody>
          <a:bodyPr wrap="square" rtlCol="0">
            <a:spAutoFit/>
          </a:bodyPr>
          <a:lstStyle/>
          <a:p>
            <a:r>
              <a:rPr lang="en-US" sz="900" dirty="0" smtClean="0">
                <a:solidFill>
                  <a:srgbClr val="FFFF00"/>
                </a:solidFill>
              </a:rPr>
              <a:t>Sandy Long</a:t>
            </a:r>
            <a:endParaRPr lang="en-US" sz="900" dirty="0">
              <a:solidFill>
                <a:srgbClr val="FFFF00"/>
              </a:solidFill>
            </a:endParaRPr>
          </a:p>
        </p:txBody>
      </p:sp>
      <p:sp>
        <p:nvSpPr>
          <p:cNvPr id="19" name="TextBox 18"/>
          <p:cNvSpPr txBox="1"/>
          <p:nvPr/>
        </p:nvSpPr>
        <p:spPr>
          <a:xfrm>
            <a:off x="304800" y="3581400"/>
            <a:ext cx="685800" cy="369332"/>
          </a:xfrm>
          <a:prstGeom prst="rect">
            <a:avLst/>
          </a:prstGeom>
          <a:noFill/>
        </p:spPr>
        <p:txBody>
          <a:bodyPr wrap="square" rtlCol="0">
            <a:spAutoFit/>
          </a:bodyPr>
          <a:lstStyle/>
          <a:p>
            <a:r>
              <a:rPr lang="en-US" sz="900" dirty="0" smtClean="0">
                <a:solidFill>
                  <a:srgbClr val="FFFF00"/>
                </a:solidFill>
              </a:rPr>
              <a:t>Kim Everman</a:t>
            </a:r>
          </a:p>
        </p:txBody>
      </p:sp>
      <p:sp>
        <p:nvSpPr>
          <p:cNvPr id="20" name="TextBox 19"/>
          <p:cNvSpPr txBox="1"/>
          <p:nvPr/>
        </p:nvSpPr>
        <p:spPr>
          <a:xfrm>
            <a:off x="990600" y="3505200"/>
            <a:ext cx="762000" cy="369332"/>
          </a:xfrm>
          <a:prstGeom prst="rect">
            <a:avLst/>
          </a:prstGeom>
          <a:noFill/>
        </p:spPr>
        <p:txBody>
          <a:bodyPr wrap="square" rtlCol="0">
            <a:spAutoFit/>
          </a:bodyPr>
          <a:lstStyle/>
          <a:p>
            <a:r>
              <a:rPr lang="en-US" sz="900" dirty="0" smtClean="0">
                <a:solidFill>
                  <a:srgbClr val="FFFF00"/>
                </a:solidFill>
              </a:rPr>
              <a:t>Karen Hendricks</a:t>
            </a:r>
            <a:endParaRPr lang="en-US" sz="900" dirty="0">
              <a:solidFill>
                <a:srgbClr val="FFFF00"/>
              </a:solidFill>
            </a:endParaRPr>
          </a:p>
        </p:txBody>
      </p:sp>
      <p:sp>
        <p:nvSpPr>
          <p:cNvPr id="16" name="TextBox 15"/>
          <p:cNvSpPr txBox="1"/>
          <p:nvPr/>
        </p:nvSpPr>
        <p:spPr>
          <a:xfrm>
            <a:off x="6705600" y="3657600"/>
            <a:ext cx="762000" cy="230832"/>
          </a:xfrm>
          <a:prstGeom prst="rect">
            <a:avLst/>
          </a:prstGeom>
          <a:noFill/>
        </p:spPr>
        <p:txBody>
          <a:bodyPr wrap="square" rtlCol="0">
            <a:spAutoFit/>
          </a:bodyPr>
          <a:lstStyle/>
          <a:p>
            <a:r>
              <a:rPr lang="en-US" sz="900" dirty="0" smtClean="0">
                <a:solidFill>
                  <a:srgbClr val="FFFF00"/>
                </a:solidFill>
              </a:rPr>
              <a:t>Lisa Sugg</a:t>
            </a:r>
            <a:endParaRPr lang="en-US" sz="900" dirty="0">
              <a:solidFill>
                <a:srgbClr val="FFFF00"/>
              </a:solidFill>
            </a:endParaRPr>
          </a:p>
        </p:txBody>
      </p:sp>
      <p:sp>
        <p:nvSpPr>
          <p:cNvPr id="21" name="TextBox 20"/>
          <p:cNvSpPr txBox="1"/>
          <p:nvPr/>
        </p:nvSpPr>
        <p:spPr>
          <a:xfrm>
            <a:off x="2133600" y="3505200"/>
            <a:ext cx="914400" cy="230832"/>
          </a:xfrm>
          <a:prstGeom prst="rect">
            <a:avLst/>
          </a:prstGeom>
          <a:noFill/>
        </p:spPr>
        <p:txBody>
          <a:bodyPr wrap="square" rtlCol="0">
            <a:spAutoFit/>
          </a:bodyPr>
          <a:lstStyle/>
          <a:p>
            <a:r>
              <a:rPr lang="en-US" sz="900" dirty="0" smtClean="0">
                <a:solidFill>
                  <a:srgbClr val="FFFF00"/>
                </a:solidFill>
              </a:rPr>
              <a:t>Lindsey  Neifer</a:t>
            </a:r>
            <a:endParaRPr lang="en-US" sz="9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612_132529347_HDR.jpg"/>
          <p:cNvPicPr>
            <a:picLocks noChangeAspect="1"/>
          </p:cNvPicPr>
          <p:nvPr/>
        </p:nvPicPr>
        <p:blipFill>
          <a:blip r:embed="rId3" cstate="print"/>
          <a:stretch>
            <a:fillRect/>
          </a:stretch>
        </p:blipFill>
        <p:spPr>
          <a:xfrm>
            <a:off x="685800" y="762000"/>
            <a:ext cx="7143751" cy="4953000"/>
          </a:xfrm>
          <a:prstGeom prst="rect">
            <a:avLst/>
          </a:prstGeom>
        </p:spPr>
      </p:pic>
      <p:sp>
        <p:nvSpPr>
          <p:cNvPr id="3" name="TextBox 2"/>
          <p:cNvSpPr txBox="1"/>
          <p:nvPr/>
        </p:nvSpPr>
        <p:spPr>
          <a:xfrm>
            <a:off x="2514600" y="4953000"/>
            <a:ext cx="762000" cy="230832"/>
          </a:xfrm>
          <a:prstGeom prst="rect">
            <a:avLst/>
          </a:prstGeom>
          <a:noFill/>
        </p:spPr>
        <p:txBody>
          <a:bodyPr wrap="square" rtlCol="0">
            <a:spAutoFit/>
          </a:bodyPr>
          <a:lstStyle/>
          <a:p>
            <a:r>
              <a:rPr lang="en-US" sz="900" dirty="0" smtClean="0">
                <a:solidFill>
                  <a:srgbClr val="FFFF00"/>
                </a:solidFill>
              </a:rPr>
              <a:t>Tina Molnar</a:t>
            </a:r>
            <a:endParaRPr lang="en-US" sz="900" dirty="0">
              <a:solidFill>
                <a:srgbClr val="FFFF00"/>
              </a:solidFill>
            </a:endParaRPr>
          </a:p>
        </p:txBody>
      </p:sp>
      <p:sp>
        <p:nvSpPr>
          <p:cNvPr id="4" name="TextBox 3"/>
          <p:cNvSpPr txBox="1"/>
          <p:nvPr/>
        </p:nvSpPr>
        <p:spPr>
          <a:xfrm>
            <a:off x="4191000" y="4648200"/>
            <a:ext cx="914400" cy="230832"/>
          </a:xfrm>
          <a:prstGeom prst="rect">
            <a:avLst/>
          </a:prstGeom>
          <a:noFill/>
        </p:spPr>
        <p:txBody>
          <a:bodyPr wrap="square" rtlCol="0">
            <a:spAutoFit/>
          </a:bodyPr>
          <a:lstStyle/>
          <a:p>
            <a:r>
              <a:rPr lang="en-US" sz="900" dirty="0" smtClean="0">
                <a:solidFill>
                  <a:srgbClr val="FFFF00"/>
                </a:solidFill>
              </a:rPr>
              <a:t>Marie Newlove</a:t>
            </a:r>
            <a:endParaRPr lang="en-US" sz="900" dirty="0">
              <a:solidFill>
                <a:srgbClr val="FFFF00"/>
              </a:solidFill>
            </a:endParaRPr>
          </a:p>
        </p:txBody>
      </p:sp>
      <p:sp>
        <p:nvSpPr>
          <p:cNvPr id="5" name="TextBox 4"/>
          <p:cNvSpPr txBox="1"/>
          <p:nvPr/>
        </p:nvSpPr>
        <p:spPr>
          <a:xfrm>
            <a:off x="3124200" y="4114800"/>
            <a:ext cx="838200" cy="230832"/>
          </a:xfrm>
          <a:prstGeom prst="rect">
            <a:avLst/>
          </a:prstGeom>
          <a:noFill/>
        </p:spPr>
        <p:txBody>
          <a:bodyPr wrap="square" rtlCol="0">
            <a:spAutoFit/>
          </a:bodyPr>
          <a:lstStyle/>
          <a:p>
            <a:r>
              <a:rPr lang="en-US" sz="900" dirty="0" smtClean="0">
                <a:solidFill>
                  <a:srgbClr val="FFFF00"/>
                </a:solidFill>
              </a:rPr>
              <a:t>Diana Groves</a:t>
            </a:r>
            <a:endParaRPr lang="en-US" sz="900" dirty="0">
              <a:solidFill>
                <a:srgbClr val="FFFF00"/>
              </a:solidFill>
            </a:endParaRPr>
          </a:p>
        </p:txBody>
      </p:sp>
      <p:sp>
        <p:nvSpPr>
          <p:cNvPr id="6" name="TextBox 5"/>
          <p:cNvSpPr txBox="1"/>
          <p:nvPr/>
        </p:nvSpPr>
        <p:spPr>
          <a:xfrm>
            <a:off x="5791200" y="4038600"/>
            <a:ext cx="762000" cy="230832"/>
          </a:xfrm>
          <a:prstGeom prst="rect">
            <a:avLst/>
          </a:prstGeom>
          <a:noFill/>
        </p:spPr>
        <p:txBody>
          <a:bodyPr wrap="square" rtlCol="0">
            <a:spAutoFit/>
          </a:bodyPr>
          <a:lstStyle/>
          <a:p>
            <a:r>
              <a:rPr lang="en-US" sz="900" dirty="0" smtClean="0">
                <a:solidFill>
                  <a:srgbClr val="FFFF00"/>
                </a:solidFill>
              </a:rPr>
              <a:t>Lisa Hipke</a:t>
            </a:r>
            <a:endParaRPr lang="en-US" sz="900" dirty="0">
              <a:solidFill>
                <a:srgbClr val="FFFF00"/>
              </a:solidFill>
            </a:endParaRPr>
          </a:p>
        </p:txBody>
      </p:sp>
      <p:sp>
        <p:nvSpPr>
          <p:cNvPr id="7" name="TextBox 6"/>
          <p:cNvSpPr txBox="1"/>
          <p:nvPr/>
        </p:nvSpPr>
        <p:spPr>
          <a:xfrm>
            <a:off x="5638800" y="5334000"/>
            <a:ext cx="1143000" cy="230832"/>
          </a:xfrm>
          <a:prstGeom prst="rect">
            <a:avLst/>
          </a:prstGeom>
          <a:noFill/>
        </p:spPr>
        <p:txBody>
          <a:bodyPr wrap="square" rtlCol="0">
            <a:spAutoFit/>
          </a:bodyPr>
          <a:lstStyle/>
          <a:p>
            <a:r>
              <a:rPr lang="en-US" sz="900" dirty="0" smtClean="0">
                <a:solidFill>
                  <a:srgbClr val="FFFF00"/>
                </a:solidFill>
              </a:rPr>
              <a:t>Carolyn Hauenstein</a:t>
            </a:r>
            <a:endParaRPr lang="en-US" sz="9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612_132500700.jpg"/>
          <p:cNvPicPr>
            <a:picLocks noChangeAspect="1"/>
          </p:cNvPicPr>
          <p:nvPr/>
        </p:nvPicPr>
        <p:blipFill>
          <a:blip r:embed="rId3" cstate="print"/>
          <a:stretch>
            <a:fillRect/>
          </a:stretch>
        </p:blipFill>
        <p:spPr>
          <a:xfrm>
            <a:off x="4495800" y="2743200"/>
            <a:ext cx="4246145" cy="2971800"/>
          </a:xfrm>
          <a:prstGeom prst="rect">
            <a:avLst/>
          </a:prstGeom>
        </p:spPr>
      </p:pic>
      <p:pic>
        <p:nvPicPr>
          <p:cNvPr id="21506" name="Picture 2" descr="MainBanner"/>
          <p:cNvPicPr>
            <a:picLocks noChangeAspect="1" noChangeArrowheads="1"/>
          </p:cNvPicPr>
          <p:nvPr/>
        </p:nvPicPr>
        <p:blipFill>
          <a:blip r:embed="rId4" cstate="print"/>
          <a:srcRect/>
          <a:stretch>
            <a:fillRect/>
          </a:stretch>
        </p:blipFill>
        <p:spPr bwMode="auto">
          <a:xfrm>
            <a:off x="457200" y="609600"/>
            <a:ext cx="8458200" cy="1190625"/>
          </a:xfrm>
          <a:prstGeom prst="rect">
            <a:avLst/>
          </a:prstGeom>
          <a:noFill/>
        </p:spPr>
      </p:pic>
      <p:sp>
        <p:nvSpPr>
          <p:cNvPr id="7" name="Rectangle 6"/>
          <p:cNvSpPr/>
          <p:nvPr/>
        </p:nvSpPr>
        <p:spPr>
          <a:xfrm>
            <a:off x="7162800" y="4953000"/>
            <a:ext cx="846707" cy="230832"/>
          </a:xfrm>
          <a:prstGeom prst="rect">
            <a:avLst/>
          </a:prstGeom>
        </p:spPr>
        <p:txBody>
          <a:bodyPr wrap="none">
            <a:spAutoFit/>
          </a:bodyPr>
          <a:lstStyle/>
          <a:p>
            <a:r>
              <a:rPr lang="en-US" sz="900" dirty="0" smtClean="0">
                <a:solidFill>
                  <a:srgbClr val="FFFF00"/>
                </a:solidFill>
              </a:rPr>
              <a:t>John Musteric</a:t>
            </a:r>
            <a:endParaRPr lang="en-US" sz="900" dirty="0">
              <a:solidFill>
                <a:srgbClr val="FFFF00"/>
              </a:solidFill>
            </a:endParaRPr>
          </a:p>
        </p:txBody>
      </p:sp>
      <p:pic>
        <p:nvPicPr>
          <p:cNvPr id="21508" name="Picture 4" descr="http://engineer.co.wood.oh.us/images/EngineerLogo.jpg"/>
          <p:cNvPicPr>
            <a:picLocks noChangeAspect="1" noChangeArrowheads="1"/>
          </p:cNvPicPr>
          <p:nvPr/>
        </p:nvPicPr>
        <p:blipFill>
          <a:blip r:embed="rId5" cstate="print"/>
          <a:srcRect/>
          <a:stretch>
            <a:fillRect/>
          </a:stretch>
        </p:blipFill>
        <p:spPr bwMode="auto">
          <a:xfrm>
            <a:off x="609600" y="2209800"/>
            <a:ext cx="3511294" cy="4206875"/>
          </a:xfrm>
          <a:prstGeom prst="rect">
            <a:avLst/>
          </a:prstGeom>
          <a:noFill/>
        </p:spPr>
      </p:pic>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81000"/>
            <a:ext cx="5117106" cy="523220"/>
          </a:xfrm>
          <a:prstGeom prst="rect">
            <a:avLst/>
          </a:prstGeom>
        </p:spPr>
        <p:txBody>
          <a:bodyPr wrap="none">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Wood County Commissioners</a:t>
            </a:r>
          </a:p>
        </p:txBody>
      </p:sp>
      <p:pic>
        <p:nvPicPr>
          <p:cNvPr id="1026" name="Picture 2" descr="Board of County Commissioners"/>
          <p:cNvPicPr>
            <a:picLocks noChangeAspect="1" noChangeArrowheads="1"/>
          </p:cNvPicPr>
          <p:nvPr/>
        </p:nvPicPr>
        <p:blipFill>
          <a:blip r:embed="rId3" cstate="print"/>
          <a:srcRect/>
          <a:stretch>
            <a:fillRect/>
          </a:stretch>
        </p:blipFill>
        <p:spPr bwMode="auto">
          <a:xfrm>
            <a:off x="1752600" y="1219200"/>
            <a:ext cx="4876800" cy="3581400"/>
          </a:xfrm>
          <a:prstGeom prst="rect">
            <a:avLst/>
          </a:prstGeom>
          <a:noFill/>
        </p:spPr>
      </p:pic>
      <p:sp>
        <p:nvSpPr>
          <p:cNvPr id="6" name="Rectangle 5"/>
          <p:cNvSpPr/>
          <p:nvPr/>
        </p:nvSpPr>
        <p:spPr>
          <a:xfrm>
            <a:off x="3352800" y="4876800"/>
            <a:ext cx="1418978" cy="307777"/>
          </a:xfrm>
          <a:prstGeom prst="rect">
            <a:avLst/>
          </a:prstGeom>
        </p:spPr>
        <p:txBody>
          <a:bodyPr wrap="none">
            <a:spAutoFit/>
          </a:bodyPr>
          <a:lstStyle/>
          <a:p>
            <a:r>
              <a:rPr lang="en-US" sz="1400" b="1" dirty="0" smtClean="0"/>
              <a:t>James F. Carter</a:t>
            </a:r>
            <a:endParaRPr lang="en-US" sz="1400" dirty="0"/>
          </a:p>
        </p:txBody>
      </p:sp>
      <p:sp>
        <p:nvSpPr>
          <p:cNvPr id="7" name="Rectangle 6"/>
          <p:cNvSpPr/>
          <p:nvPr/>
        </p:nvSpPr>
        <p:spPr>
          <a:xfrm>
            <a:off x="4876800" y="4876800"/>
            <a:ext cx="1923925" cy="307777"/>
          </a:xfrm>
          <a:prstGeom prst="rect">
            <a:avLst/>
          </a:prstGeom>
        </p:spPr>
        <p:txBody>
          <a:bodyPr wrap="none">
            <a:spAutoFit/>
          </a:bodyPr>
          <a:lstStyle/>
          <a:p>
            <a:r>
              <a:rPr lang="en-US" sz="1400" b="1" dirty="0" smtClean="0"/>
              <a:t>Doris I. Herringshaw</a:t>
            </a:r>
            <a:endParaRPr lang="en-US" sz="1400" dirty="0"/>
          </a:p>
        </p:txBody>
      </p:sp>
      <p:sp>
        <p:nvSpPr>
          <p:cNvPr id="8" name="Rectangle 7"/>
          <p:cNvSpPr/>
          <p:nvPr/>
        </p:nvSpPr>
        <p:spPr>
          <a:xfrm>
            <a:off x="1676400" y="4876800"/>
            <a:ext cx="1593706" cy="307777"/>
          </a:xfrm>
          <a:prstGeom prst="rect">
            <a:avLst/>
          </a:prstGeom>
        </p:spPr>
        <p:txBody>
          <a:bodyPr wrap="none">
            <a:spAutoFit/>
          </a:bodyPr>
          <a:lstStyle/>
          <a:p>
            <a:r>
              <a:rPr lang="en-US" sz="1400" b="1" dirty="0" smtClean="0"/>
              <a:t>Joel M. Kuhlman</a:t>
            </a:r>
            <a:endParaRPr lang="en-US" sz="1400" dirty="0"/>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cc eapa logo.JPG"/>
          <p:cNvPicPr>
            <a:picLocks noGrp="1" noChangeAspect="1"/>
          </p:cNvPicPr>
          <p:nvPr>
            <p:ph sz="half" idx="1"/>
          </p:nvPr>
        </p:nvPicPr>
        <p:blipFill>
          <a:blip r:embed="rId3" cstate="print"/>
          <a:stretch>
            <a:fillRect/>
          </a:stretch>
        </p:blipFill>
        <p:spPr>
          <a:xfrm>
            <a:off x="2057400" y="838200"/>
            <a:ext cx="4248807" cy="3200400"/>
          </a:xfrm>
        </p:spPr>
      </p:pic>
      <p:sp>
        <p:nvSpPr>
          <p:cNvPr id="2" name="TextBox 1"/>
          <p:cNvSpPr txBox="1"/>
          <p:nvPr/>
        </p:nvSpPr>
        <p:spPr>
          <a:xfrm>
            <a:off x="1143000" y="4343400"/>
            <a:ext cx="6324600" cy="2123658"/>
          </a:xfrm>
          <a:prstGeom prst="rect">
            <a:avLst/>
          </a:prstGeom>
          <a:noFill/>
        </p:spPr>
        <p:txBody>
          <a:bodyPr wrap="square" rtlCol="0">
            <a:spAutoFit/>
          </a:bodyPr>
          <a:lstStyle/>
          <a:p>
            <a:pPr algn="ctr"/>
            <a:r>
              <a:rPr lang="en-US" sz="2400" dirty="0" smtClean="0">
                <a:solidFill>
                  <a:srgbClr val="FFC000"/>
                </a:solidFill>
              </a:rPr>
              <a:t>22 in attendance</a:t>
            </a:r>
          </a:p>
          <a:p>
            <a:pPr algn="ctr"/>
            <a:r>
              <a:rPr lang="en-US" sz="2400" dirty="0" smtClean="0">
                <a:solidFill>
                  <a:srgbClr val="FFC000"/>
                </a:solidFill>
              </a:rPr>
              <a:t>representing 11 counties; </a:t>
            </a:r>
          </a:p>
          <a:p>
            <a:pPr algn="ctr"/>
            <a:r>
              <a:rPr lang="en-US" dirty="0" smtClean="0">
                <a:solidFill>
                  <a:srgbClr val="FFC000"/>
                </a:solidFill>
              </a:rPr>
              <a:t>Carroll, Clinton, Erie, Fulton, Henry, Lorain, Mercer, Ottawa, Summit, Wood &amp; Williams</a:t>
            </a:r>
          </a:p>
          <a:p>
            <a:pPr algn="ctr"/>
            <a:r>
              <a:rPr lang="en-US" sz="2400" dirty="0" smtClean="0">
                <a:solidFill>
                  <a:srgbClr val="FFC000"/>
                </a:solidFill>
              </a:rPr>
              <a:t> 11 from engineers </a:t>
            </a:r>
          </a:p>
          <a:p>
            <a:pPr algn="ctr"/>
            <a:r>
              <a:rPr lang="en-US" sz="2400" dirty="0" smtClean="0">
                <a:solidFill>
                  <a:srgbClr val="FFC000"/>
                </a:solidFill>
              </a:rPr>
              <a:t>11 from commissioners office</a:t>
            </a:r>
            <a:endParaRPr lang="en-US" sz="2400" dirty="0">
              <a:solidFill>
                <a:srgbClr val="FFC0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MEDINA COUNTY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Medina County, established in 1812, is located in north central Ohio and is the seventeenth most populous county in the state, based on 2000 census figures. Medina County is currently one of the top ten fastest growing counties in Ohio. Medina County comprises approximately 425 square miles.</a:t>
            </a:r>
          </a:p>
          <a:p>
            <a:r>
              <a:rPr lang="en-US" dirty="0" smtClean="0"/>
              <a:t>The City of Medina, the county seat, had a population in 2000 of 25,139. The largest city in terms of population is Brunswick (33,388 - 2000 census). The City of Wadsworth, located in the southeast portion of the county, had 18,437 residents in 2000. In addition to the three cities, there are six villages and 17 townships located within Medina County.</a:t>
            </a:r>
          </a:p>
          <a:p>
            <a:r>
              <a:rPr lang="en-US" dirty="0" smtClean="0"/>
              <a:t>2000 CENSUS DATA is available on the </a:t>
            </a:r>
            <a:r>
              <a:rPr lang="en-US" dirty="0" smtClean="0">
                <a:hlinkClick r:id="rId3"/>
              </a:rPr>
              <a:t>State of Ohio</a:t>
            </a:r>
            <a:r>
              <a:rPr lang="en-US" dirty="0" smtClean="0"/>
              <a:t> web site.</a:t>
            </a:r>
          </a:p>
          <a:p>
            <a:r>
              <a:rPr lang="en-US" dirty="0" smtClean="0"/>
              <a:t>For detailed STATISTICS on Medina County's POPULATION, ECONOMY, and AGRICULTURE, visit the </a:t>
            </a:r>
            <a:r>
              <a:rPr lang="en-US" dirty="0" smtClean="0">
                <a:hlinkClick r:id="rId4"/>
              </a:rPr>
              <a:t>Medina County Profile Index</a:t>
            </a:r>
            <a:r>
              <a:rPr lang="en-US" dirty="0" smtClean="0"/>
              <a:t> maintained by the Ohio State University Extension.</a:t>
            </a:r>
          </a:p>
          <a:p>
            <a:r>
              <a:rPr lang="en-US" dirty="0" smtClean="0"/>
              <a:t>Visit the </a:t>
            </a:r>
            <a:r>
              <a:rPr lang="en-US" dirty="0" smtClean="0">
                <a:hlinkClick r:id="rId5"/>
              </a:rPr>
              <a:t>Medina County Economic Development Corp.</a:t>
            </a:r>
            <a:r>
              <a:rPr lang="en-US" dirty="0" smtClean="0"/>
              <a:t> site for information on BUSINESS and INDUSTRY in Medina County.</a:t>
            </a:r>
          </a:p>
          <a:p>
            <a:endParaRPr lang="en-US" dirty="0"/>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410200"/>
            <a:ext cx="8610600" cy="1089025"/>
          </a:xfrm>
        </p:spPr>
        <p:txBody>
          <a:bodyPr>
            <a:noAutofit/>
          </a:bodyPr>
          <a:lstStyle/>
          <a:p>
            <a:r>
              <a:rPr lang="en-US" sz="3600" dirty="0" smtClean="0"/>
              <a:t>CCAO Offices</a:t>
            </a:r>
            <a:br>
              <a:rPr lang="en-US" sz="3600" dirty="0" smtClean="0"/>
            </a:br>
            <a:r>
              <a:rPr lang="en-US" sz="3600" dirty="0" smtClean="0"/>
              <a:t>September 25, 2015</a:t>
            </a:r>
            <a:endParaRPr lang="en-US" sz="3600" dirty="0"/>
          </a:p>
        </p:txBody>
      </p:sp>
      <p:pic>
        <p:nvPicPr>
          <p:cNvPr id="4" name="Picture 3" descr="Rose Hill - Fine dining! - Seville, OH, United States"/>
          <p:cNvPicPr/>
          <p:nvPr/>
        </p:nvPicPr>
        <p:blipFill>
          <a:blip r:embed="rId3" cstate="print"/>
          <a:stretch>
            <a:fillRect/>
          </a:stretch>
        </p:blipFill>
        <p:spPr bwMode="auto">
          <a:xfrm>
            <a:off x="1752600" y="1981200"/>
            <a:ext cx="4451794" cy="3346026"/>
          </a:xfrm>
          <a:prstGeom prst="rect">
            <a:avLst/>
          </a:prstGeom>
          <a:noFill/>
          <a:ln w="9525">
            <a:noFill/>
            <a:miter lim="800000"/>
            <a:headEnd/>
            <a:tailEnd/>
          </a:ln>
        </p:spPr>
      </p:pic>
      <p:sp>
        <p:nvSpPr>
          <p:cNvPr id="5" name="Title 1"/>
          <p:cNvSpPr txBox="1">
            <a:spLocks/>
          </p:cNvSpPr>
          <p:nvPr/>
        </p:nvSpPr>
        <p:spPr>
          <a:xfrm>
            <a:off x="685800" y="304800"/>
            <a:ext cx="7772400" cy="1089025"/>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C000"/>
                </a:solidFill>
                <a:effectLst/>
                <a:uLnTx/>
                <a:uFillTx/>
                <a:latin typeface="+mj-lt"/>
                <a:ea typeface="+mj-ea"/>
                <a:cs typeface="+mj-cs"/>
              </a:rPr>
              <a:t>CCC/EAPA</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solidFill>
                  <a:srgbClr val="FFC000"/>
                </a:solidFill>
                <a:latin typeface="+mj-lt"/>
                <a:ea typeface="+mj-ea"/>
                <a:cs typeface="+mj-cs"/>
              </a:rPr>
              <a:t>Regional Meeting – Franklin County</a:t>
            </a:r>
            <a:endParaRPr kumimoji="0" lang="en-US" sz="4400" b="0" i="0" u="none" strike="noStrike" kern="1200" cap="none" spc="0" normalizeH="0" baseline="0" noProof="0" dirty="0" smtClean="0">
              <a:ln>
                <a:noFill/>
              </a:ln>
              <a:solidFill>
                <a:srgbClr val="FFC000"/>
              </a:solidFill>
              <a:effectLst/>
              <a:uLnTx/>
              <a:uFillTx/>
              <a:latin typeface="+mj-lt"/>
              <a:ea typeface="+mj-ea"/>
              <a:cs typeface="+mj-cs"/>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 ccc eapa board members.jpg"/>
          <p:cNvPicPr>
            <a:picLocks noChangeAspect="1"/>
          </p:cNvPicPr>
          <p:nvPr/>
        </p:nvPicPr>
        <p:blipFill>
          <a:blip r:embed="rId3" cstate="print"/>
          <a:stretch>
            <a:fillRect/>
          </a:stretch>
        </p:blipFill>
        <p:spPr>
          <a:xfrm>
            <a:off x="457200" y="1143000"/>
            <a:ext cx="8077200" cy="2743200"/>
          </a:xfrm>
          <a:prstGeom prst="rect">
            <a:avLst/>
          </a:prstGeom>
        </p:spPr>
      </p:pic>
      <p:pic>
        <p:nvPicPr>
          <p:cNvPr id="4" name="Picture 3" descr="2015 ccc eapa board.jpg"/>
          <p:cNvPicPr>
            <a:picLocks noChangeAspect="1"/>
          </p:cNvPicPr>
          <p:nvPr/>
        </p:nvPicPr>
        <p:blipFill>
          <a:blip r:embed="rId4" cstate="print"/>
          <a:stretch>
            <a:fillRect/>
          </a:stretch>
        </p:blipFill>
        <p:spPr>
          <a:xfrm>
            <a:off x="685800" y="4191000"/>
            <a:ext cx="3683000" cy="2209800"/>
          </a:xfrm>
          <a:prstGeom prst="rect">
            <a:avLst/>
          </a:prstGeom>
        </p:spPr>
      </p:pic>
      <p:sp>
        <p:nvSpPr>
          <p:cNvPr id="5" name="TextBox 4"/>
          <p:cNvSpPr txBox="1"/>
          <p:nvPr/>
        </p:nvSpPr>
        <p:spPr>
          <a:xfrm>
            <a:off x="1600200" y="381000"/>
            <a:ext cx="6324600" cy="400110"/>
          </a:xfrm>
          <a:prstGeom prst="rect">
            <a:avLst/>
          </a:prstGeom>
          <a:noFill/>
        </p:spPr>
        <p:txBody>
          <a:bodyPr wrap="square" rtlCol="0">
            <a:spAutoFit/>
          </a:bodyPr>
          <a:lstStyle/>
          <a:p>
            <a:pPr algn="ctr"/>
            <a:r>
              <a:rPr lang="en-US" sz="2000" dirty="0" smtClean="0"/>
              <a:t>CCC/EAPA 2015 EXECUTIVE BOARD MEMBERS</a:t>
            </a:r>
            <a:endParaRPr lang="en-US" sz="2000" dirty="0"/>
          </a:p>
        </p:txBody>
      </p:sp>
      <p:sp>
        <p:nvSpPr>
          <p:cNvPr id="6" name="TextBox 5"/>
          <p:cNvSpPr txBox="1"/>
          <p:nvPr/>
        </p:nvSpPr>
        <p:spPr>
          <a:xfrm>
            <a:off x="5257800" y="5029200"/>
            <a:ext cx="3276600" cy="738664"/>
          </a:xfrm>
          <a:prstGeom prst="rect">
            <a:avLst/>
          </a:prstGeom>
          <a:noFill/>
        </p:spPr>
        <p:txBody>
          <a:bodyPr wrap="square" rtlCol="0">
            <a:spAutoFit/>
          </a:bodyPr>
          <a:lstStyle/>
          <a:p>
            <a:r>
              <a:rPr lang="en-US" sz="1400" dirty="0" smtClean="0"/>
              <a:t>Board meetings are held 4-5 times per year to plan the regional networking and conferences</a:t>
            </a:r>
            <a:endParaRPr lang="en-US" sz="1400" dirty="0"/>
          </a:p>
        </p:txBody>
      </p:sp>
      <p:sp>
        <p:nvSpPr>
          <p:cNvPr id="7" name="TextBox 6"/>
          <p:cNvSpPr txBox="1"/>
          <p:nvPr/>
        </p:nvSpPr>
        <p:spPr>
          <a:xfrm>
            <a:off x="3276600" y="5562600"/>
            <a:ext cx="762000" cy="369332"/>
          </a:xfrm>
          <a:prstGeom prst="rect">
            <a:avLst/>
          </a:prstGeom>
          <a:noFill/>
        </p:spPr>
        <p:txBody>
          <a:bodyPr wrap="square" rtlCol="0">
            <a:spAutoFit/>
          </a:bodyPr>
          <a:lstStyle/>
          <a:p>
            <a:r>
              <a:rPr lang="en-US" sz="900" b="1" dirty="0" smtClean="0">
                <a:solidFill>
                  <a:srgbClr val="FFFF00"/>
                </a:solidFill>
              </a:rPr>
              <a:t>Ronda Conrad</a:t>
            </a:r>
            <a:endParaRPr lang="en-US" sz="900" b="1" dirty="0">
              <a:solidFill>
                <a:srgbClr val="FFFF00"/>
              </a:solidFill>
            </a:endParaRPr>
          </a:p>
        </p:txBody>
      </p:sp>
      <p:sp>
        <p:nvSpPr>
          <p:cNvPr id="10" name="Rectangle 9"/>
          <p:cNvSpPr/>
          <p:nvPr/>
        </p:nvSpPr>
        <p:spPr>
          <a:xfrm>
            <a:off x="1219200" y="2133600"/>
            <a:ext cx="460382" cy="338554"/>
          </a:xfrm>
          <a:prstGeom prst="rect">
            <a:avLst/>
          </a:prstGeom>
        </p:spPr>
        <p:txBody>
          <a:bodyPr wrap="none">
            <a:spAutoFit/>
          </a:bodyPr>
          <a:lstStyle/>
          <a:p>
            <a:r>
              <a:rPr lang="en-US" sz="800" b="1" dirty="0" smtClean="0">
                <a:solidFill>
                  <a:srgbClr val="FFFF00"/>
                </a:solidFill>
              </a:rPr>
              <a:t>Stacy </a:t>
            </a:r>
          </a:p>
          <a:p>
            <a:r>
              <a:rPr lang="en-US" sz="800" b="1" dirty="0" smtClean="0">
                <a:solidFill>
                  <a:srgbClr val="FFFF00"/>
                </a:solidFill>
              </a:rPr>
              <a:t>Crall</a:t>
            </a:r>
            <a:endParaRPr lang="en-US" sz="800" b="1" dirty="0">
              <a:solidFill>
                <a:srgbClr val="FFFF00"/>
              </a:solidFill>
            </a:endParaRPr>
          </a:p>
        </p:txBody>
      </p:sp>
      <p:sp>
        <p:nvSpPr>
          <p:cNvPr id="11" name="Rectangle 10"/>
          <p:cNvSpPr/>
          <p:nvPr/>
        </p:nvSpPr>
        <p:spPr>
          <a:xfrm>
            <a:off x="1295400" y="5105400"/>
            <a:ext cx="612668" cy="369332"/>
          </a:xfrm>
          <a:prstGeom prst="rect">
            <a:avLst/>
          </a:prstGeom>
        </p:spPr>
        <p:txBody>
          <a:bodyPr wrap="none">
            <a:spAutoFit/>
          </a:bodyPr>
          <a:lstStyle/>
          <a:p>
            <a:r>
              <a:rPr lang="en-US" sz="900" b="1" dirty="0" smtClean="0">
                <a:solidFill>
                  <a:srgbClr val="FFFF00"/>
                </a:solidFill>
              </a:rPr>
              <a:t>Tina</a:t>
            </a:r>
          </a:p>
          <a:p>
            <a:r>
              <a:rPr lang="en-US" sz="900" b="1" dirty="0" smtClean="0">
                <a:solidFill>
                  <a:srgbClr val="FFFF00"/>
                </a:solidFill>
              </a:rPr>
              <a:t> Molnar</a:t>
            </a:r>
            <a:endParaRPr lang="en-US" sz="900" b="1" dirty="0">
              <a:solidFill>
                <a:srgbClr val="FFFF00"/>
              </a:solidFill>
            </a:endParaRPr>
          </a:p>
        </p:txBody>
      </p:sp>
      <p:sp>
        <p:nvSpPr>
          <p:cNvPr id="12" name="Rectangle 11"/>
          <p:cNvSpPr/>
          <p:nvPr/>
        </p:nvSpPr>
        <p:spPr>
          <a:xfrm>
            <a:off x="914400" y="4267200"/>
            <a:ext cx="888385" cy="230832"/>
          </a:xfrm>
          <a:prstGeom prst="rect">
            <a:avLst/>
          </a:prstGeom>
        </p:spPr>
        <p:txBody>
          <a:bodyPr wrap="none">
            <a:spAutoFit/>
          </a:bodyPr>
          <a:lstStyle/>
          <a:p>
            <a:r>
              <a:rPr lang="en-US" sz="900" b="1" dirty="0" smtClean="0">
                <a:solidFill>
                  <a:srgbClr val="FFFF00"/>
                </a:solidFill>
              </a:rPr>
              <a:t>Becky Schaly</a:t>
            </a:r>
            <a:endParaRPr lang="en-US" sz="900" b="1" dirty="0">
              <a:solidFill>
                <a:srgbClr val="FFFF00"/>
              </a:solidFill>
            </a:endParaRPr>
          </a:p>
        </p:txBody>
      </p:sp>
      <p:sp>
        <p:nvSpPr>
          <p:cNvPr id="13" name="TextBox 12"/>
          <p:cNvSpPr txBox="1"/>
          <p:nvPr/>
        </p:nvSpPr>
        <p:spPr>
          <a:xfrm>
            <a:off x="7010400" y="2743200"/>
            <a:ext cx="609600" cy="369332"/>
          </a:xfrm>
          <a:prstGeom prst="rect">
            <a:avLst/>
          </a:prstGeom>
          <a:noFill/>
        </p:spPr>
        <p:txBody>
          <a:bodyPr wrap="square" rtlCol="0">
            <a:spAutoFit/>
          </a:bodyPr>
          <a:lstStyle/>
          <a:p>
            <a:r>
              <a:rPr lang="en-US" sz="900" b="1" dirty="0" smtClean="0">
                <a:solidFill>
                  <a:srgbClr val="FFFF00"/>
                </a:solidFill>
              </a:rPr>
              <a:t>Linda Reigle</a:t>
            </a:r>
            <a:endParaRPr lang="en-US" sz="900" b="1" dirty="0">
              <a:solidFill>
                <a:srgbClr val="FFFF00"/>
              </a:solidFill>
            </a:endParaRPr>
          </a:p>
        </p:txBody>
      </p:sp>
      <p:sp>
        <p:nvSpPr>
          <p:cNvPr id="14" name="TextBox 13"/>
          <p:cNvSpPr txBox="1"/>
          <p:nvPr/>
        </p:nvSpPr>
        <p:spPr>
          <a:xfrm>
            <a:off x="5029200" y="2667000"/>
            <a:ext cx="762000" cy="369332"/>
          </a:xfrm>
          <a:prstGeom prst="rect">
            <a:avLst/>
          </a:prstGeom>
          <a:noFill/>
        </p:spPr>
        <p:txBody>
          <a:bodyPr wrap="square" rtlCol="0">
            <a:spAutoFit/>
          </a:bodyPr>
          <a:lstStyle/>
          <a:p>
            <a:r>
              <a:rPr lang="en-US" sz="900" b="1" dirty="0" smtClean="0">
                <a:solidFill>
                  <a:srgbClr val="FFFF00"/>
                </a:solidFill>
              </a:rPr>
              <a:t>Gail Crossen</a:t>
            </a:r>
            <a:endParaRPr lang="en-US" sz="900" b="1" dirty="0">
              <a:solidFill>
                <a:srgbClr val="FFFF00"/>
              </a:solidFill>
            </a:endParaRPr>
          </a:p>
        </p:txBody>
      </p:sp>
      <p:sp>
        <p:nvSpPr>
          <p:cNvPr id="15" name="TextBox 14"/>
          <p:cNvSpPr txBox="1"/>
          <p:nvPr/>
        </p:nvSpPr>
        <p:spPr>
          <a:xfrm>
            <a:off x="3733800" y="2819400"/>
            <a:ext cx="762000" cy="230832"/>
          </a:xfrm>
          <a:prstGeom prst="rect">
            <a:avLst/>
          </a:prstGeom>
          <a:noFill/>
        </p:spPr>
        <p:txBody>
          <a:bodyPr wrap="square" rtlCol="0">
            <a:spAutoFit/>
          </a:bodyPr>
          <a:lstStyle/>
          <a:p>
            <a:r>
              <a:rPr lang="en-US" sz="900" b="1" dirty="0" smtClean="0">
                <a:solidFill>
                  <a:srgbClr val="FFFF00"/>
                </a:solidFill>
              </a:rPr>
              <a:t>Pam Jones</a:t>
            </a:r>
            <a:endParaRPr lang="en-US" sz="900" b="1" dirty="0">
              <a:solidFill>
                <a:srgbClr val="FFFF00"/>
              </a:solidFill>
            </a:endParaRPr>
          </a:p>
        </p:txBody>
      </p:sp>
      <p:sp>
        <p:nvSpPr>
          <p:cNvPr id="16" name="TextBox 15"/>
          <p:cNvSpPr txBox="1"/>
          <p:nvPr/>
        </p:nvSpPr>
        <p:spPr>
          <a:xfrm>
            <a:off x="2514600" y="2438400"/>
            <a:ext cx="762000" cy="369332"/>
          </a:xfrm>
          <a:prstGeom prst="rect">
            <a:avLst/>
          </a:prstGeom>
          <a:noFill/>
        </p:spPr>
        <p:txBody>
          <a:bodyPr wrap="square" rtlCol="0">
            <a:spAutoFit/>
          </a:bodyPr>
          <a:lstStyle/>
          <a:p>
            <a:r>
              <a:rPr lang="en-US" sz="900" b="1" dirty="0" smtClean="0">
                <a:solidFill>
                  <a:srgbClr val="FFFF00"/>
                </a:solidFill>
              </a:rPr>
              <a:t>Lisa Shaffer</a:t>
            </a:r>
            <a:endParaRPr lang="en-US" sz="900" b="1" dirty="0">
              <a:solidFill>
                <a:srgbClr val="FFFF00"/>
              </a:solidFill>
            </a:endParaRPr>
          </a:p>
        </p:txBody>
      </p:sp>
      <p:sp>
        <p:nvSpPr>
          <p:cNvPr id="17" name="TextBox 16"/>
          <p:cNvSpPr txBox="1"/>
          <p:nvPr/>
        </p:nvSpPr>
        <p:spPr>
          <a:xfrm>
            <a:off x="1676400" y="2362200"/>
            <a:ext cx="762000" cy="369332"/>
          </a:xfrm>
          <a:prstGeom prst="rect">
            <a:avLst/>
          </a:prstGeom>
          <a:noFill/>
        </p:spPr>
        <p:txBody>
          <a:bodyPr wrap="square" rtlCol="0">
            <a:spAutoFit/>
          </a:bodyPr>
          <a:lstStyle/>
          <a:p>
            <a:r>
              <a:rPr lang="en-US" sz="900" b="1" dirty="0" smtClean="0">
                <a:solidFill>
                  <a:srgbClr val="FFFF00"/>
                </a:solidFill>
              </a:rPr>
              <a:t>Ronda Conrad</a:t>
            </a:r>
            <a:endParaRPr lang="en-US" sz="900" b="1" dirty="0">
              <a:solidFill>
                <a:srgbClr val="FFFF00"/>
              </a:solidFill>
            </a:endParaRPr>
          </a:p>
        </p:txBody>
      </p:sp>
      <p:sp>
        <p:nvSpPr>
          <p:cNvPr id="18" name="Rectangle 17"/>
          <p:cNvSpPr/>
          <p:nvPr/>
        </p:nvSpPr>
        <p:spPr>
          <a:xfrm>
            <a:off x="2209800" y="5257800"/>
            <a:ext cx="694421" cy="215444"/>
          </a:xfrm>
          <a:prstGeom prst="rect">
            <a:avLst/>
          </a:prstGeom>
        </p:spPr>
        <p:txBody>
          <a:bodyPr wrap="none">
            <a:spAutoFit/>
          </a:bodyPr>
          <a:lstStyle/>
          <a:p>
            <a:r>
              <a:rPr lang="en-US" sz="800" b="1" dirty="0" smtClean="0">
                <a:solidFill>
                  <a:srgbClr val="FFFF00"/>
                </a:solidFill>
              </a:rPr>
              <a:t>Stacy Crall</a:t>
            </a:r>
            <a:endParaRPr lang="en-US" sz="800" b="1" dirty="0">
              <a:solidFill>
                <a:srgbClr val="FFFF00"/>
              </a:solidFill>
            </a:endParaRPr>
          </a:p>
        </p:txBody>
      </p:sp>
      <p:sp>
        <p:nvSpPr>
          <p:cNvPr id="19" name="Rectangle 18"/>
          <p:cNvSpPr/>
          <p:nvPr/>
        </p:nvSpPr>
        <p:spPr>
          <a:xfrm>
            <a:off x="762000" y="1752600"/>
            <a:ext cx="612668" cy="369332"/>
          </a:xfrm>
          <a:prstGeom prst="rect">
            <a:avLst/>
          </a:prstGeom>
        </p:spPr>
        <p:txBody>
          <a:bodyPr wrap="none">
            <a:spAutoFit/>
          </a:bodyPr>
          <a:lstStyle/>
          <a:p>
            <a:r>
              <a:rPr lang="en-US" sz="900" b="1" dirty="0" smtClean="0">
                <a:solidFill>
                  <a:srgbClr val="FFFF00"/>
                </a:solidFill>
              </a:rPr>
              <a:t>Tina</a:t>
            </a:r>
          </a:p>
          <a:p>
            <a:r>
              <a:rPr lang="en-US" sz="900" b="1" dirty="0" smtClean="0">
                <a:solidFill>
                  <a:srgbClr val="FFFF00"/>
                </a:solidFill>
              </a:rPr>
              <a:t> Molnar</a:t>
            </a:r>
            <a:endParaRPr lang="en-US" sz="900" b="1" dirty="0">
              <a:solidFill>
                <a:srgbClr val="FFFF00"/>
              </a:solidFill>
            </a:endParaRPr>
          </a:p>
        </p:txBody>
      </p:sp>
      <p:sp>
        <p:nvSpPr>
          <p:cNvPr id="20" name="Rectangle 19"/>
          <p:cNvSpPr/>
          <p:nvPr/>
        </p:nvSpPr>
        <p:spPr>
          <a:xfrm>
            <a:off x="457200" y="2362200"/>
            <a:ext cx="562975" cy="369332"/>
          </a:xfrm>
          <a:prstGeom prst="rect">
            <a:avLst/>
          </a:prstGeom>
        </p:spPr>
        <p:txBody>
          <a:bodyPr wrap="none">
            <a:spAutoFit/>
          </a:bodyPr>
          <a:lstStyle/>
          <a:p>
            <a:r>
              <a:rPr lang="en-US" sz="900" b="1" dirty="0" smtClean="0">
                <a:solidFill>
                  <a:srgbClr val="FFFF00"/>
                </a:solidFill>
              </a:rPr>
              <a:t>Becky</a:t>
            </a:r>
          </a:p>
          <a:p>
            <a:r>
              <a:rPr lang="en-US" sz="900" b="1" dirty="0" smtClean="0">
                <a:solidFill>
                  <a:srgbClr val="FFFF00"/>
                </a:solidFill>
              </a:rPr>
              <a:t> Schaly</a:t>
            </a:r>
            <a:endParaRPr lang="en-US" sz="900" b="1"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unty Commissioners Association of Ohio - 88 CCAO - Serving Ohio Counties Since 1880">
            <a:hlinkClick r:id="rId3"/>
          </p:cNvPr>
          <p:cNvPicPr>
            <a:picLocks noChangeAspect="1" noChangeArrowheads="1"/>
          </p:cNvPicPr>
          <p:nvPr/>
        </p:nvPicPr>
        <p:blipFill>
          <a:blip r:embed="rId4"/>
          <a:srcRect/>
          <a:stretch>
            <a:fillRect/>
          </a:stretch>
        </p:blipFill>
        <p:spPr bwMode="auto">
          <a:xfrm>
            <a:off x="104775" y="-503238"/>
            <a:ext cx="9982200" cy="762001"/>
          </a:xfrm>
          <a:prstGeom prst="rect">
            <a:avLst/>
          </a:prstGeom>
          <a:noFill/>
        </p:spPr>
      </p:pic>
      <p:pic>
        <p:nvPicPr>
          <p:cNvPr id="6148" name="Picture 4" descr="County Commissioners Association of Ohio - 88 CCAO - Serving Ohio Counties Since 1880">
            <a:hlinkClick r:id="rId3"/>
          </p:cNvPr>
          <p:cNvPicPr>
            <a:picLocks noChangeAspect="1" noChangeArrowheads="1"/>
          </p:cNvPicPr>
          <p:nvPr/>
        </p:nvPicPr>
        <p:blipFill>
          <a:blip r:embed="rId4"/>
          <a:srcRect/>
          <a:stretch>
            <a:fillRect/>
          </a:stretch>
        </p:blipFill>
        <p:spPr bwMode="auto">
          <a:xfrm>
            <a:off x="104775" y="-503238"/>
            <a:ext cx="9982200" cy="762001"/>
          </a:xfrm>
          <a:prstGeom prst="rect">
            <a:avLst/>
          </a:prstGeom>
          <a:noFill/>
        </p:spPr>
      </p:pic>
      <p:pic>
        <p:nvPicPr>
          <p:cNvPr id="6153" name="Picture 9" descr="C:\Users\tupton\Pictures\2015 ccc eapa franklin\2015 ccc eapa john leutz speaking.jpg"/>
          <p:cNvPicPr>
            <a:picLocks noChangeAspect="1" noChangeArrowheads="1"/>
          </p:cNvPicPr>
          <p:nvPr/>
        </p:nvPicPr>
        <p:blipFill>
          <a:blip r:embed="rId5" cstate="print"/>
          <a:srcRect/>
          <a:stretch>
            <a:fillRect/>
          </a:stretch>
        </p:blipFill>
        <p:spPr bwMode="auto">
          <a:xfrm>
            <a:off x="304800" y="762000"/>
            <a:ext cx="4953000" cy="5029200"/>
          </a:xfrm>
          <a:prstGeom prst="rect">
            <a:avLst/>
          </a:prstGeom>
          <a:noFill/>
        </p:spPr>
      </p:pic>
      <p:pic>
        <p:nvPicPr>
          <p:cNvPr id="6154" name="Picture 10"/>
          <p:cNvPicPr>
            <a:picLocks noChangeAspect="1" noChangeArrowheads="1"/>
          </p:cNvPicPr>
          <p:nvPr/>
        </p:nvPicPr>
        <p:blipFill>
          <a:blip r:embed="rId6" cstate="print"/>
          <a:srcRect/>
          <a:stretch>
            <a:fillRect/>
          </a:stretch>
        </p:blipFill>
        <p:spPr bwMode="auto">
          <a:xfrm>
            <a:off x="6248400" y="1752600"/>
            <a:ext cx="2057400" cy="2348150"/>
          </a:xfrm>
          <a:prstGeom prst="rect">
            <a:avLst/>
          </a:prstGeom>
          <a:noFill/>
          <a:ln w="9525">
            <a:noFill/>
            <a:miter lim="800000"/>
            <a:headEnd/>
            <a:tailEnd/>
          </a:ln>
          <a:effectLst/>
        </p:spPr>
      </p:pic>
      <p:pic>
        <p:nvPicPr>
          <p:cNvPr id="6156" name="Picture 12"/>
          <p:cNvPicPr>
            <a:picLocks noChangeAspect="1" noChangeArrowheads="1"/>
          </p:cNvPicPr>
          <p:nvPr/>
        </p:nvPicPr>
        <p:blipFill>
          <a:blip r:embed="rId7" cstate="print"/>
          <a:srcRect/>
          <a:stretch>
            <a:fillRect/>
          </a:stretch>
        </p:blipFill>
        <p:spPr bwMode="auto">
          <a:xfrm>
            <a:off x="5638800" y="3657600"/>
            <a:ext cx="1950720" cy="2438400"/>
          </a:xfrm>
          <a:prstGeom prst="rect">
            <a:avLst/>
          </a:prstGeom>
          <a:noFill/>
          <a:ln w="9525">
            <a:noFill/>
            <a:miter lim="800000"/>
            <a:headEnd/>
            <a:tailEnd/>
          </a:ln>
          <a:effectLst/>
        </p:spPr>
      </p:pic>
      <p:sp>
        <p:nvSpPr>
          <p:cNvPr id="8" name="TextBox 7"/>
          <p:cNvSpPr txBox="1"/>
          <p:nvPr/>
        </p:nvSpPr>
        <p:spPr>
          <a:xfrm>
            <a:off x="4953000" y="838200"/>
            <a:ext cx="2819400" cy="707886"/>
          </a:xfrm>
          <a:prstGeom prst="rect">
            <a:avLst/>
          </a:prstGeom>
          <a:noFill/>
        </p:spPr>
        <p:txBody>
          <a:bodyPr wrap="square" rtlCol="0">
            <a:spAutoFit/>
          </a:bodyPr>
          <a:lstStyle/>
          <a:p>
            <a:pPr algn="ctr"/>
            <a:r>
              <a:rPr lang="en-US" sz="2000" b="1" dirty="0" smtClean="0"/>
              <a:t>John Leutz, CCAO</a:t>
            </a:r>
          </a:p>
          <a:p>
            <a:pPr algn="ctr"/>
            <a:r>
              <a:rPr lang="en-US" sz="2000" b="1" dirty="0" smtClean="0"/>
              <a:t>Legislative Updates</a:t>
            </a:r>
            <a:endParaRPr lang="en-US" sz="2000" b="1" dirty="0"/>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ccc eapa senator peterson.jpg"/>
          <p:cNvPicPr>
            <a:picLocks noChangeAspect="1"/>
          </p:cNvPicPr>
          <p:nvPr/>
        </p:nvPicPr>
        <p:blipFill>
          <a:blip r:embed="rId3" cstate="print"/>
          <a:stretch>
            <a:fillRect/>
          </a:stretch>
        </p:blipFill>
        <p:spPr>
          <a:xfrm>
            <a:off x="381000" y="304800"/>
            <a:ext cx="3276600" cy="3733800"/>
          </a:xfrm>
          <a:prstGeom prst="rect">
            <a:avLst/>
          </a:prstGeom>
        </p:spPr>
      </p:pic>
      <p:pic>
        <p:nvPicPr>
          <p:cNvPr id="3" name="Picture 2" descr="2015 ccc eapa senator bob peterson.jpg"/>
          <p:cNvPicPr>
            <a:picLocks noChangeAspect="1"/>
          </p:cNvPicPr>
          <p:nvPr/>
        </p:nvPicPr>
        <p:blipFill>
          <a:blip r:embed="rId4" cstate="print"/>
          <a:stretch>
            <a:fillRect/>
          </a:stretch>
        </p:blipFill>
        <p:spPr>
          <a:xfrm>
            <a:off x="1219200" y="3200400"/>
            <a:ext cx="3338423" cy="3276600"/>
          </a:xfrm>
          <a:prstGeom prst="rect">
            <a:avLst/>
          </a:prstGeom>
        </p:spPr>
      </p:pic>
      <p:sp>
        <p:nvSpPr>
          <p:cNvPr id="1025" name="Rectangle 1"/>
          <p:cNvSpPr>
            <a:spLocks noChangeArrowheads="1"/>
          </p:cNvSpPr>
          <p:nvPr/>
        </p:nvSpPr>
        <p:spPr bwMode="auto">
          <a:xfrm>
            <a:off x="4572000" y="1118070"/>
            <a:ext cx="4267200" cy="50475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Times New Roman" pitchFamily="18" charset="0"/>
                <a:ea typeface="Times New Roman" pitchFamily="18" charset="0"/>
                <a:cs typeface="Times New Roman" pitchFamily="18" charset="0"/>
              </a:rPr>
              <a:t>Bob is a life-long farmer from Fayette County.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Times New Roman" pitchFamily="18" charset="0"/>
                <a:ea typeface="Times New Roman" pitchFamily="18" charset="0"/>
                <a:cs typeface="Times New Roman" pitchFamily="18" charset="0"/>
              </a:rPr>
              <a:t> He graduated cum laude from the Ohio State University with a Bachelor’s of Science Degree in Agriculture.</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latin typeface="Times New Roman" pitchFamily="18" charset="0"/>
                <a:ea typeface="Times New Roman" pitchFamily="18" charset="0"/>
                <a:cs typeface="Times New Roman" pitchFamily="18" charset="0"/>
              </a:rPr>
              <a:t>B</a:t>
            </a:r>
            <a:r>
              <a:rPr kumimoji="0" lang="en-US" sz="1400" b="0" i="0" u="none" strike="noStrike" cap="none" normalizeH="0" baseline="0" dirty="0" smtClean="0">
                <a:ln>
                  <a:noFill/>
                </a:ln>
                <a:effectLst/>
                <a:latin typeface="Times New Roman" pitchFamily="18" charset="0"/>
                <a:ea typeface="Times New Roman" pitchFamily="18" charset="0"/>
                <a:cs typeface="Times New Roman" pitchFamily="18" charset="0"/>
              </a:rPr>
              <a:t>etween 1987-1989, Peterson was a part of the OSU Leadership Development Class (LEAD), which included educational experiences in Japan, China, and Korea. The class provided Peterson with extensive experiences in leadership, media training, state and national political processes, economics, environmental issues, food safety and security, social issues and family values.</a:t>
            </a:r>
            <a:endParaRPr kumimoji="0" lang="en-US" sz="1400" b="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Times New Roman" pitchFamily="18" charset="0"/>
                <a:ea typeface="Times New Roman" pitchFamily="18" charset="0"/>
                <a:cs typeface="Times New Roman" pitchFamily="18" charset="0"/>
              </a:rPr>
              <a:t>He and his wife, Lisa,</a:t>
            </a:r>
            <a:r>
              <a:rPr kumimoji="0" lang="en-US" sz="1400" b="0" i="0" u="none" strike="noStrike" cap="none" normalizeH="0" dirty="0" smtClean="0">
                <a:ln>
                  <a:noFill/>
                </a:ln>
                <a:effectLst/>
                <a:latin typeface="Times New Roman" pitchFamily="18" charset="0"/>
                <a:ea typeface="Times New Roman" pitchFamily="18" charset="0"/>
                <a:cs typeface="Times New Roman" pitchFamily="18" charset="0"/>
              </a:rPr>
              <a:t> </a:t>
            </a:r>
            <a:r>
              <a:rPr kumimoji="0" lang="en-US" sz="1400" b="0" i="0" u="none" strike="noStrike" cap="none" normalizeH="0" baseline="0" dirty="0" smtClean="0">
                <a:ln>
                  <a:noFill/>
                </a:ln>
                <a:effectLst/>
                <a:latin typeface="Times New Roman" pitchFamily="18" charset="0"/>
                <a:ea typeface="Times New Roman" pitchFamily="18" charset="0"/>
                <a:cs typeface="Times New Roman" pitchFamily="18" charset="0"/>
              </a:rPr>
              <a:t>are the parents of three children: Sarah, Hannah, and Todd. </a:t>
            </a:r>
            <a:endParaRPr kumimoji="0" lang="en-US" sz="1400" b="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Times New Roman" pitchFamily="18" charset="0"/>
                <a:ea typeface="Times New Roman" pitchFamily="18" charset="0"/>
                <a:cs typeface="Times New Roman" pitchFamily="18" charset="0"/>
              </a:rPr>
              <a:t>Peterson’s resume is impressive.  He has contributed at the local, state and national level as a volunteer, elected leader, government official and advisor. </a:t>
            </a:r>
          </a:p>
          <a:p>
            <a:pPr lvl="0" eaLnBrk="0" fontAlgn="base" hangingPunct="0">
              <a:spcBef>
                <a:spcPct val="0"/>
              </a:spcBef>
              <a:spcAft>
                <a:spcPct val="0"/>
              </a:spcAft>
            </a:pPr>
            <a:r>
              <a:rPr lang="en-US" sz="1400" dirty="0" smtClean="0">
                <a:latin typeface="Times New Roman" pitchFamily="18" charset="0"/>
                <a:ea typeface="Times New Roman" pitchFamily="18" charset="0"/>
                <a:cs typeface="Times New Roman" pitchFamily="18" charset="0"/>
              </a:rPr>
              <a:t>He was a Fayette County Commissioner for 14 years before being elected as District 17 Senator serving he counties of; </a:t>
            </a:r>
            <a:r>
              <a:rPr lang="en-US" sz="1400" dirty="0" smtClean="0">
                <a:latin typeface="Times New Roman" pitchFamily="18" charset="0"/>
                <a:cs typeface="Times New Roman" pitchFamily="18" charset="0"/>
              </a:rPr>
              <a:t>Fayette, Gallia, Highland, Jackson, Lawrence (part), Pickaway (part), Pike, Ross, Vinton (part)</a:t>
            </a:r>
            <a:endParaRPr kumimoji="0" lang="en-US" sz="1400" b="0" i="0" u="none" strike="noStrike" cap="none" normalizeH="0" baseline="0" dirty="0" smtClean="0">
              <a:ln>
                <a:noFill/>
              </a:ln>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Times New Roman" pitchFamily="18" charset="0"/>
                <a:cs typeface="Times New Roman" pitchFamily="18" charset="0"/>
              </a:rPr>
              <a:t>He explained how a bill becomes a law</a:t>
            </a:r>
          </a:p>
          <a:p>
            <a:r>
              <a:rPr lang="en-US" sz="1400" dirty="0" smtClean="0"/>
              <a:t> </a:t>
            </a:r>
          </a:p>
        </p:txBody>
      </p:sp>
      <p:sp>
        <p:nvSpPr>
          <p:cNvPr id="5" name="TextBox 4"/>
          <p:cNvSpPr txBox="1"/>
          <p:nvPr/>
        </p:nvSpPr>
        <p:spPr>
          <a:xfrm>
            <a:off x="5257800" y="457200"/>
            <a:ext cx="3048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Senator Bob Peterson</a:t>
            </a:r>
            <a:endParaRPr lang="en-US" b="1" dirty="0">
              <a:latin typeface="Times New Roman" pitchFamily="18" charset="0"/>
              <a:cs typeface="Times New Roman" pitchFamily="18" charset="0"/>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ccc eapa board members (2).jpg"/>
          <p:cNvPicPr>
            <a:picLocks noChangeAspect="1"/>
          </p:cNvPicPr>
          <p:nvPr/>
        </p:nvPicPr>
        <p:blipFill>
          <a:blip r:embed="rId3" cstate="print"/>
          <a:stretch>
            <a:fillRect/>
          </a:stretch>
        </p:blipFill>
        <p:spPr>
          <a:xfrm>
            <a:off x="5867400" y="2590800"/>
            <a:ext cx="2971800" cy="3581400"/>
          </a:xfrm>
          <a:prstGeom prst="rect">
            <a:avLst/>
          </a:prstGeom>
        </p:spPr>
      </p:pic>
      <p:pic>
        <p:nvPicPr>
          <p:cNvPr id="6" name="Picture 5" descr="2015 ccc eapa members peterson.jpg"/>
          <p:cNvPicPr>
            <a:picLocks noChangeAspect="1"/>
          </p:cNvPicPr>
          <p:nvPr/>
        </p:nvPicPr>
        <p:blipFill>
          <a:blip r:embed="rId4" cstate="print"/>
          <a:stretch>
            <a:fillRect/>
          </a:stretch>
        </p:blipFill>
        <p:spPr>
          <a:xfrm>
            <a:off x="152400" y="3886200"/>
            <a:ext cx="5562600" cy="2727960"/>
          </a:xfrm>
          <a:prstGeom prst="rect">
            <a:avLst/>
          </a:prstGeom>
        </p:spPr>
      </p:pic>
      <p:sp>
        <p:nvSpPr>
          <p:cNvPr id="7" name="TextBox 6"/>
          <p:cNvSpPr txBox="1"/>
          <p:nvPr/>
        </p:nvSpPr>
        <p:spPr>
          <a:xfrm>
            <a:off x="4876800" y="5943600"/>
            <a:ext cx="762000" cy="369332"/>
          </a:xfrm>
          <a:prstGeom prst="rect">
            <a:avLst/>
          </a:prstGeom>
          <a:noFill/>
        </p:spPr>
        <p:txBody>
          <a:bodyPr wrap="square" rtlCol="0">
            <a:spAutoFit/>
          </a:bodyPr>
          <a:lstStyle/>
          <a:p>
            <a:r>
              <a:rPr lang="en-US" sz="900" b="1" dirty="0" smtClean="0">
                <a:solidFill>
                  <a:schemeClr val="accent1"/>
                </a:solidFill>
              </a:rPr>
              <a:t>Crystal Digenova</a:t>
            </a:r>
            <a:endParaRPr lang="en-US" sz="900" b="1" dirty="0">
              <a:solidFill>
                <a:schemeClr val="accent1"/>
              </a:solidFill>
            </a:endParaRPr>
          </a:p>
        </p:txBody>
      </p:sp>
      <p:sp>
        <p:nvSpPr>
          <p:cNvPr id="8" name="TextBox 7"/>
          <p:cNvSpPr txBox="1"/>
          <p:nvPr/>
        </p:nvSpPr>
        <p:spPr>
          <a:xfrm>
            <a:off x="3505200" y="6019800"/>
            <a:ext cx="762000" cy="230832"/>
          </a:xfrm>
          <a:prstGeom prst="rect">
            <a:avLst/>
          </a:prstGeom>
          <a:noFill/>
        </p:spPr>
        <p:txBody>
          <a:bodyPr wrap="square" rtlCol="0">
            <a:spAutoFit/>
          </a:bodyPr>
          <a:lstStyle/>
          <a:p>
            <a:r>
              <a:rPr lang="en-US" sz="900" b="1" dirty="0" smtClean="0">
                <a:solidFill>
                  <a:srgbClr val="FFFF00"/>
                </a:solidFill>
              </a:rPr>
              <a:t>Jane Clay</a:t>
            </a:r>
            <a:endParaRPr lang="en-US" sz="900" b="1" dirty="0">
              <a:solidFill>
                <a:srgbClr val="FFFF00"/>
              </a:solidFill>
            </a:endParaRPr>
          </a:p>
        </p:txBody>
      </p:sp>
      <p:sp>
        <p:nvSpPr>
          <p:cNvPr id="9" name="TextBox 8"/>
          <p:cNvSpPr txBox="1"/>
          <p:nvPr/>
        </p:nvSpPr>
        <p:spPr>
          <a:xfrm>
            <a:off x="1066800" y="5638800"/>
            <a:ext cx="762000" cy="369332"/>
          </a:xfrm>
          <a:prstGeom prst="rect">
            <a:avLst/>
          </a:prstGeom>
          <a:noFill/>
        </p:spPr>
        <p:txBody>
          <a:bodyPr wrap="square" rtlCol="0">
            <a:spAutoFit/>
          </a:bodyPr>
          <a:lstStyle/>
          <a:p>
            <a:r>
              <a:rPr lang="en-US" sz="900" b="1" dirty="0" smtClean="0">
                <a:solidFill>
                  <a:srgbClr val="FFFF00"/>
                </a:solidFill>
              </a:rPr>
              <a:t>Flora Butler</a:t>
            </a:r>
            <a:endParaRPr lang="en-US" sz="900" b="1" dirty="0">
              <a:solidFill>
                <a:srgbClr val="FFFF00"/>
              </a:solidFill>
            </a:endParaRPr>
          </a:p>
        </p:txBody>
      </p:sp>
      <p:sp>
        <p:nvSpPr>
          <p:cNvPr id="10" name="TextBox 9"/>
          <p:cNvSpPr txBox="1"/>
          <p:nvPr/>
        </p:nvSpPr>
        <p:spPr>
          <a:xfrm>
            <a:off x="4419600" y="5029200"/>
            <a:ext cx="762000" cy="369332"/>
          </a:xfrm>
          <a:prstGeom prst="rect">
            <a:avLst/>
          </a:prstGeom>
          <a:noFill/>
        </p:spPr>
        <p:txBody>
          <a:bodyPr wrap="square" rtlCol="0">
            <a:spAutoFit/>
          </a:bodyPr>
          <a:lstStyle/>
          <a:p>
            <a:r>
              <a:rPr lang="en-US" sz="900" b="1" dirty="0" smtClean="0">
                <a:solidFill>
                  <a:srgbClr val="FFFF00"/>
                </a:solidFill>
              </a:rPr>
              <a:t>Gina Frimel</a:t>
            </a:r>
            <a:endParaRPr lang="en-US" sz="900" b="1" dirty="0">
              <a:solidFill>
                <a:srgbClr val="FFFF00"/>
              </a:solidFill>
            </a:endParaRPr>
          </a:p>
        </p:txBody>
      </p:sp>
      <p:sp>
        <p:nvSpPr>
          <p:cNvPr id="11" name="TextBox 10"/>
          <p:cNvSpPr txBox="1"/>
          <p:nvPr/>
        </p:nvSpPr>
        <p:spPr>
          <a:xfrm>
            <a:off x="2667000" y="5486400"/>
            <a:ext cx="762000" cy="369332"/>
          </a:xfrm>
          <a:prstGeom prst="rect">
            <a:avLst/>
          </a:prstGeom>
          <a:noFill/>
        </p:spPr>
        <p:txBody>
          <a:bodyPr wrap="square" rtlCol="0">
            <a:spAutoFit/>
          </a:bodyPr>
          <a:lstStyle/>
          <a:p>
            <a:r>
              <a:rPr lang="en-US" sz="900" b="1" dirty="0" smtClean="0">
                <a:solidFill>
                  <a:srgbClr val="FFFF00"/>
                </a:solidFill>
              </a:rPr>
              <a:t>April Brown</a:t>
            </a:r>
            <a:endParaRPr lang="en-US" sz="900" b="1" dirty="0">
              <a:solidFill>
                <a:srgbClr val="FFFF00"/>
              </a:solidFill>
            </a:endParaRPr>
          </a:p>
        </p:txBody>
      </p:sp>
      <p:sp>
        <p:nvSpPr>
          <p:cNvPr id="12" name="TextBox 11"/>
          <p:cNvSpPr txBox="1"/>
          <p:nvPr/>
        </p:nvSpPr>
        <p:spPr>
          <a:xfrm>
            <a:off x="1905000" y="5410200"/>
            <a:ext cx="762000" cy="369332"/>
          </a:xfrm>
          <a:prstGeom prst="rect">
            <a:avLst/>
          </a:prstGeom>
          <a:noFill/>
        </p:spPr>
        <p:txBody>
          <a:bodyPr wrap="square" rtlCol="0">
            <a:spAutoFit/>
          </a:bodyPr>
          <a:lstStyle/>
          <a:p>
            <a:r>
              <a:rPr lang="en-US" sz="900" b="1" dirty="0" smtClean="0">
                <a:solidFill>
                  <a:srgbClr val="FFFF00"/>
                </a:solidFill>
              </a:rPr>
              <a:t>Cheryl Heacock</a:t>
            </a:r>
            <a:endParaRPr lang="en-US" sz="900" b="1" dirty="0">
              <a:solidFill>
                <a:srgbClr val="FFFF00"/>
              </a:solidFill>
            </a:endParaRPr>
          </a:p>
        </p:txBody>
      </p:sp>
      <p:sp>
        <p:nvSpPr>
          <p:cNvPr id="13" name="TextBox 12"/>
          <p:cNvSpPr txBox="1"/>
          <p:nvPr/>
        </p:nvSpPr>
        <p:spPr>
          <a:xfrm>
            <a:off x="381000" y="5334000"/>
            <a:ext cx="762000" cy="369332"/>
          </a:xfrm>
          <a:prstGeom prst="rect">
            <a:avLst/>
          </a:prstGeom>
          <a:noFill/>
        </p:spPr>
        <p:txBody>
          <a:bodyPr wrap="square" rtlCol="0">
            <a:spAutoFit/>
          </a:bodyPr>
          <a:lstStyle/>
          <a:p>
            <a:r>
              <a:rPr lang="en-US" sz="900" b="1" dirty="0" smtClean="0">
                <a:solidFill>
                  <a:srgbClr val="FFFF00"/>
                </a:solidFill>
              </a:rPr>
              <a:t>Nick Adams</a:t>
            </a:r>
            <a:endParaRPr lang="en-US" sz="900" b="1" dirty="0">
              <a:solidFill>
                <a:srgbClr val="FFFF00"/>
              </a:solidFill>
            </a:endParaRPr>
          </a:p>
        </p:txBody>
      </p:sp>
      <p:sp>
        <p:nvSpPr>
          <p:cNvPr id="14" name="TextBox 13"/>
          <p:cNvSpPr txBox="1"/>
          <p:nvPr/>
        </p:nvSpPr>
        <p:spPr>
          <a:xfrm>
            <a:off x="1143000" y="4876800"/>
            <a:ext cx="762000" cy="369332"/>
          </a:xfrm>
          <a:prstGeom prst="rect">
            <a:avLst/>
          </a:prstGeom>
          <a:noFill/>
        </p:spPr>
        <p:txBody>
          <a:bodyPr wrap="square" rtlCol="0">
            <a:spAutoFit/>
          </a:bodyPr>
          <a:lstStyle/>
          <a:p>
            <a:r>
              <a:rPr lang="en-US" sz="900" b="1" dirty="0" smtClean="0">
                <a:solidFill>
                  <a:srgbClr val="FFFF00"/>
                </a:solidFill>
              </a:rPr>
              <a:t>Nicole Oberrecht</a:t>
            </a:r>
            <a:endParaRPr lang="en-US" sz="900" b="1" dirty="0">
              <a:solidFill>
                <a:srgbClr val="FFFF00"/>
              </a:solidFill>
            </a:endParaRPr>
          </a:p>
        </p:txBody>
      </p:sp>
      <p:pic>
        <p:nvPicPr>
          <p:cNvPr id="15" name="Picture 2"/>
          <p:cNvPicPr>
            <a:picLocks noChangeAspect="1" noChangeArrowheads="1"/>
          </p:cNvPicPr>
          <p:nvPr/>
        </p:nvPicPr>
        <p:blipFill>
          <a:blip r:embed="rId5" cstate="print"/>
          <a:srcRect/>
          <a:stretch>
            <a:fillRect/>
          </a:stretch>
        </p:blipFill>
        <p:spPr bwMode="auto">
          <a:xfrm>
            <a:off x="228600" y="228600"/>
            <a:ext cx="7467600" cy="2971800"/>
          </a:xfrm>
          <a:prstGeom prst="rect">
            <a:avLst/>
          </a:prstGeom>
          <a:noFill/>
          <a:ln w="9525">
            <a:noFill/>
            <a:miter lim="800000"/>
            <a:headEnd/>
            <a:tailEnd/>
          </a:ln>
          <a:effectLst/>
        </p:spPr>
      </p:pic>
      <p:sp>
        <p:nvSpPr>
          <p:cNvPr id="17" name="TextBox 16"/>
          <p:cNvSpPr txBox="1"/>
          <p:nvPr/>
        </p:nvSpPr>
        <p:spPr>
          <a:xfrm>
            <a:off x="4038600" y="2743200"/>
            <a:ext cx="762000" cy="230832"/>
          </a:xfrm>
          <a:prstGeom prst="rect">
            <a:avLst/>
          </a:prstGeom>
          <a:noFill/>
        </p:spPr>
        <p:txBody>
          <a:bodyPr wrap="square" rtlCol="0">
            <a:spAutoFit/>
          </a:bodyPr>
          <a:lstStyle/>
          <a:p>
            <a:r>
              <a:rPr lang="en-US" sz="900" b="1" dirty="0" smtClean="0">
                <a:solidFill>
                  <a:srgbClr val="FFFF00"/>
                </a:solidFill>
              </a:rPr>
              <a:t>Bev Adzic</a:t>
            </a:r>
            <a:endParaRPr lang="en-US" sz="900" b="1" dirty="0">
              <a:solidFill>
                <a:srgbClr val="FFFF00"/>
              </a:solidFill>
            </a:endParaRPr>
          </a:p>
        </p:txBody>
      </p:sp>
      <p:sp>
        <p:nvSpPr>
          <p:cNvPr id="16" name="TextBox 15"/>
          <p:cNvSpPr txBox="1"/>
          <p:nvPr/>
        </p:nvSpPr>
        <p:spPr>
          <a:xfrm>
            <a:off x="762000" y="2438400"/>
            <a:ext cx="762000" cy="369332"/>
          </a:xfrm>
          <a:prstGeom prst="rect">
            <a:avLst/>
          </a:prstGeom>
          <a:noFill/>
        </p:spPr>
        <p:txBody>
          <a:bodyPr wrap="square" rtlCol="0">
            <a:spAutoFit/>
          </a:bodyPr>
          <a:lstStyle/>
          <a:p>
            <a:r>
              <a:rPr lang="en-US" sz="900" b="1" dirty="0" smtClean="0">
                <a:solidFill>
                  <a:srgbClr val="FFFF00"/>
                </a:solidFill>
              </a:rPr>
              <a:t>Nick Adams</a:t>
            </a:r>
            <a:endParaRPr lang="en-US" sz="900" b="1"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 ccc eapa members.jpg"/>
          <p:cNvPicPr>
            <a:picLocks noChangeAspect="1"/>
          </p:cNvPicPr>
          <p:nvPr/>
        </p:nvPicPr>
        <p:blipFill>
          <a:blip r:embed="rId3" cstate="print"/>
          <a:stretch>
            <a:fillRect/>
          </a:stretch>
        </p:blipFill>
        <p:spPr>
          <a:xfrm>
            <a:off x="228600" y="685800"/>
            <a:ext cx="8458200" cy="5486400"/>
          </a:xfrm>
          <a:prstGeom prst="rect">
            <a:avLst/>
          </a:prstGeom>
        </p:spPr>
      </p:pic>
      <p:sp>
        <p:nvSpPr>
          <p:cNvPr id="5" name="TextBox 4"/>
          <p:cNvSpPr txBox="1"/>
          <p:nvPr/>
        </p:nvSpPr>
        <p:spPr>
          <a:xfrm>
            <a:off x="1066800" y="3733800"/>
            <a:ext cx="762000" cy="369332"/>
          </a:xfrm>
          <a:prstGeom prst="rect">
            <a:avLst/>
          </a:prstGeom>
          <a:noFill/>
        </p:spPr>
        <p:txBody>
          <a:bodyPr wrap="square" rtlCol="0">
            <a:spAutoFit/>
          </a:bodyPr>
          <a:lstStyle/>
          <a:p>
            <a:r>
              <a:rPr lang="en-US" sz="900" b="1" dirty="0" smtClean="0">
                <a:solidFill>
                  <a:srgbClr val="FFFF00"/>
                </a:solidFill>
              </a:rPr>
              <a:t>Jennifer Shuey</a:t>
            </a:r>
            <a:endParaRPr lang="en-US" sz="900" b="1" dirty="0">
              <a:solidFill>
                <a:srgbClr val="FFFF00"/>
              </a:solidFill>
            </a:endParaRPr>
          </a:p>
        </p:txBody>
      </p:sp>
      <p:sp>
        <p:nvSpPr>
          <p:cNvPr id="6" name="TextBox 5"/>
          <p:cNvSpPr txBox="1"/>
          <p:nvPr/>
        </p:nvSpPr>
        <p:spPr>
          <a:xfrm>
            <a:off x="2286000" y="3886200"/>
            <a:ext cx="762000" cy="369332"/>
          </a:xfrm>
          <a:prstGeom prst="rect">
            <a:avLst/>
          </a:prstGeom>
          <a:noFill/>
        </p:spPr>
        <p:txBody>
          <a:bodyPr wrap="square" rtlCol="0">
            <a:spAutoFit/>
          </a:bodyPr>
          <a:lstStyle/>
          <a:p>
            <a:r>
              <a:rPr lang="en-US" sz="900" b="1" dirty="0" smtClean="0">
                <a:solidFill>
                  <a:srgbClr val="FFFF00"/>
                </a:solidFill>
              </a:rPr>
              <a:t>Allison Sweeney</a:t>
            </a:r>
            <a:endParaRPr lang="en-US" sz="900" b="1" dirty="0">
              <a:solidFill>
                <a:srgbClr val="FFFF00"/>
              </a:solidFill>
            </a:endParaRPr>
          </a:p>
        </p:txBody>
      </p:sp>
      <p:sp>
        <p:nvSpPr>
          <p:cNvPr id="7" name="TextBox 6"/>
          <p:cNvSpPr txBox="1"/>
          <p:nvPr/>
        </p:nvSpPr>
        <p:spPr>
          <a:xfrm>
            <a:off x="3352800" y="3810000"/>
            <a:ext cx="762000" cy="369332"/>
          </a:xfrm>
          <a:prstGeom prst="rect">
            <a:avLst/>
          </a:prstGeom>
          <a:noFill/>
        </p:spPr>
        <p:txBody>
          <a:bodyPr wrap="square" rtlCol="0">
            <a:spAutoFit/>
          </a:bodyPr>
          <a:lstStyle/>
          <a:p>
            <a:r>
              <a:rPr lang="en-US" sz="900" b="1" dirty="0" smtClean="0">
                <a:solidFill>
                  <a:srgbClr val="FFFF00"/>
                </a:solidFill>
              </a:rPr>
              <a:t>Maria Newlove</a:t>
            </a:r>
            <a:endParaRPr lang="en-US" sz="900" b="1" dirty="0">
              <a:solidFill>
                <a:srgbClr val="FFFF00"/>
              </a:solidFill>
            </a:endParaRPr>
          </a:p>
        </p:txBody>
      </p:sp>
      <p:sp>
        <p:nvSpPr>
          <p:cNvPr id="8" name="TextBox 7"/>
          <p:cNvSpPr txBox="1"/>
          <p:nvPr/>
        </p:nvSpPr>
        <p:spPr>
          <a:xfrm>
            <a:off x="4343400" y="3962400"/>
            <a:ext cx="762000" cy="369332"/>
          </a:xfrm>
          <a:prstGeom prst="rect">
            <a:avLst/>
          </a:prstGeom>
          <a:noFill/>
        </p:spPr>
        <p:txBody>
          <a:bodyPr wrap="square" rtlCol="0">
            <a:spAutoFit/>
          </a:bodyPr>
          <a:lstStyle/>
          <a:p>
            <a:r>
              <a:rPr lang="en-US" sz="900" b="1" dirty="0" smtClean="0">
                <a:solidFill>
                  <a:srgbClr val="FFFF00"/>
                </a:solidFill>
              </a:rPr>
              <a:t>April Gonzalez</a:t>
            </a:r>
            <a:endParaRPr lang="en-US" sz="900" b="1" dirty="0">
              <a:solidFill>
                <a:srgbClr val="FFFF00"/>
              </a:solidFill>
            </a:endParaRPr>
          </a:p>
        </p:txBody>
      </p:sp>
      <p:sp>
        <p:nvSpPr>
          <p:cNvPr id="9" name="TextBox 8"/>
          <p:cNvSpPr txBox="1"/>
          <p:nvPr/>
        </p:nvSpPr>
        <p:spPr>
          <a:xfrm>
            <a:off x="5791200" y="3962400"/>
            <a:ext cx="914400" cy="369332"/>
          </a:xfrm>
          <a:prstGeom prst="rect">
            <a:avLst/>
          </a:prstGeom>
          <a:noFill/>
        </p:spPr>
        <p:txBody>
          <a:bodyPr wrap="square" rtlCol="0">
            <a:spAutoFit/>
          </a:bodyPr>
          <a:lstStyle/>
          <a:p>
            <a:r>
              <a:rPr lang="en-US" sz="900" b="1" dirty="0" smtClean="0">
                <a:solidFill>
                  <a:srgbClr val="FFFF00"/>
                </a:solidFill>
              </a:rPr>
              <a:t>Lee Wortkoeller</a:t>
            </a:r>
            <a:endParaRPr lang="en-US" sz="900" b="1" dirty="0">
              <a:solidFill>
                <a:srgbClr val="FFFF00"/>
              </a:solidFill>
            </a:endParaRPr>
          </a:p>
        </p:txBody>
      </p:sp>
      <p:sp>
        <p:nvSpPr>
          <p:cNvPr id="10" name="TextBox 9"/>
          <p:cNvSpPr txBox="1"/>
          <p:nvPr/>
        </p:nvSpPr>
        <p:spPr>
          <a:xfrm>
            <a:off x="7848600" y="4800600"/>
            <a:ext cx="762000" cy="369332"/>
          </a:xfrm>
          <a:prstGeom prst="rect">
            <a:avLst/>
          </a:prstGeom>
          <a:noFill/>
        </p:spPr>
        <p:txBody>
          <a:bodyPr wrap="square" rtlCol="0">
            <a:spAutoFit/>
          </a:bodyPr>
          <a:lstStyle/>
          <a:p>
            <a:r>
              <a:rPr lang="en-US" sz="900" b="1" dirty="0" smtClean="0">
                <a:solidFill>
                  <a:srgbClr val="FFFF00"/>
                </a:solidFill>
              </a:rPr>
              <a:t>Nick Adams</a:t>
            </a:r>
            <a:endParaRPr lang="en-US" sz="900" b="1" dirty="0">
              <a:solidFill>
                <a:srgbClr val="FFFF00"/>
              </a:solidFill>
            </a:endParaRPr>
          </a:p>
        </p:txBody>
      </p:sp>
      <p:sp>
        <p:nvSpPr>
          <p:cNvPr id="11" name="TextBox 10"/>
          <p:cNvSpPr txBox="1"/>
          <p:nvPr/>
        </p:nvSpPr>
        <p:spPr>
          <a:xfrm>
            <a:off x="5410200" y="2667000"/>
            <a:ext cx="762000" cy="369332"/>
          </a:xfrm>
          <a:prstGeom prst="rect">
            <a:avLst/>
          </a:prstGeom>
          <a:noFill/>
        </p:spPr>
        <p:txBody>
          <a:bodyPr wrap="square" rtlCol="0">
            <a:spAutoFit/>
          </a:bodyPr>
          <a:lstStyle/>
          <a:p>
            <a:r>
              <a:rPr lang="en-US" sz="900" b="1" dirty="0" smtClean="0">
                <a:solidFill>
                  <a:srgbClr val="FFFF00"/>
                </a:solidFill>
              </a:rPr>
              <a:t>John Leutz</a:t>
            </a:r>
            <a:endParaRPr lang="en-US" sz="900" b="1" dirty="0">
              <a:solidFill>
                <a:srgbClr val="FFFF00"/>
              </a:solidFill>
            </a:endParaRPr>
          </a:p>
        </p:txBody>
      </p:sp>
      <p:sp>
        <p:nvSpPr>
          <p:cNvPr id="12" name="TextBox 11"/>
          <p:cNvSpPr txBox="1"/>
          <p:nvPr/>
        </p:nvSpPr>
        <p:spPr>
          <a:xfrm>
            <a:off x="5105400" y="3352800"/>
            <a:ext cx="762000" cy="369332"/>
          </a:xfrm>
          <a:prstGeom prst="rect">
            <a:avLst/>
          </a:prstGeom>
          <a:noFill/>
        </p:spPr>
        <p:txBody>
          <a:bodyPr wrap="square" rtlCol="0">
            <a:spAutoFit/>
          </a:bodyPr>
          <a:lstStyle/>
          <a:p>
            <a:r>
              <a:rPr lang="en-US" sz="900" b="1" dirty="0" smtClean="0">
                <a:solidFill>
                  <a:srgbClr val="FFFF00"/>
                </a:solidFill>
              </a:rPr>
              <a:t>Lisa Hawkins</a:t>
            </a:r>
            <a:endParaRPr lang="en-US" sz="900" b="1" dirty="0">
              <a:solidFill>
                <a:srgbClr val="FFFF00"/>
              </a:solidFill>
            </a:endParaRPr>
          </a:p>
        </p:txBody>
      </p:sp>
      <p:sp>
        <p:nvSpPr>
          <p:cNvPr id="13" name="TextBox 12"/>
          <p:cNvSpPr txBox="1"/>
          <p:nvPr/>
        </p:nvSpPr>
        <p:spPr>
          <a:xfrm>
            <a:off x="6172200" y="2971800"/>
            <a:ext cx="762000" cy="230832"/>
          </a:xfrm>
          <a:prstGeom prst="rect">
            <a:avLst/>
          </a:prstGeom>
          <a:noFill/>
        </p:spPr>
        <p:txBody>
          <a:bodyPr wrap="square" rtlCol="0">
            <a:spAutoFit/>
          </a:bodyPr>
          <a:lstStyle/>
          <a:p>
            <a:r>
              <a:rPr lang="en-US" sz="900" b="1" dirty="0" smtClean="0">
                <a:solidFill>
                  <a:srgbClr val="FFFF00"/>
                </a:solidFill>
              </a:rPr>
              <a:t>Brad Cole</a:t>
            </a:r>
            <a:endParaRPr lang="en-US" sz="900" b="1" dirty="0">
              <a:solidFill>
                <a:srgbClr val="FFFF00"/>
              </a:solidFill>
            </a:endParaRPr>
          </a:p>
        </p:txBody>
      </p:sp>
      <p:sp>
        <p:nvSpPr>
          <p:cNvPr id="14" name="TextBox 13"/>
          <p:cNvSpPr txBox="1"/>
          <p:nvPr/>
        </p:nvSpPr>
        <p:spPr>
          <a:xfrm>
            <a:off x="7924800" y="2590800"/>
            <a:ext cx="838200" cy="369332"/>
          </a:xfrm>
          <a:prstGeom prst="rect">
            <a:avLst/>
          </a:prstGeom>
          <a:noFill/>
        </p:spPr>
        <p:txBody>
          <a:bodyPr wrap="square" rtlCol="0">
            <a:spAutoFit/>
          </a:bodyPr>
          <a:lstStyle/>
          <a:p>
            <a:r>
              <a:rPr lang="en-US" sz="900" b="1" dirty="0" smtClean="0">
                <a:solidFill>
                  <a:srgbClr val="FFFF00"/>
                </a:solidFill>
              </a:rPr>
              <a:t>Chris Medranski</a:t>
            </a:r>
            <a:endParaRPr lang="en-US" sz="900" b="1"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srcRect/>
          <a:stretch>
            <a:fillRect/>
          </a:stretch>
        </p:blipFill>
        <p:spPr bwMode="auto">
          <a:xfrm>
            <a:off x="762000" y="914400"/>
            <a:ext cx="7620000" cy="5234940"/>
          </a:xfrm>
          <a:prstGeom prst="rect">
            <a:avLst/>
          </a:prstGeom>
          <a:noFill/>
          <a:ln w="9525">
            <a:noFill/>
            <a:miter lim="800000"/>
            <a:headEnd/>
            <a:tailEnd/>
          </a:ln>
          <a:effectLst/>
        </p:spPr>
      </p:pic>
      <p:sp>
        <p:nvSpPr>
          <p:cNvPr id="3" name="TextBox 2"/>
          <p:cNvSpPr txBox="1"/>
          <p:nvPr/>
        </p:nvSpPr>
        <p:spPr>
          <a:xfrm>
            <a:off x="2667000" y="4800600"/>
            <a:ext cx="1066800" cy="369332"/>
          </a:xfrm>
          <a:prstGeom prst="rect">
            <a:avLst/>
          </a:prstGeom>
          <a:noFill/>
        </p:spPr>
        <p:txBody>
          <a:bodyPr wrap="square" rtlCol="0">
            <a:spAutoFit/>
          </a:bodyPr>
          <a:lstStyle/>
          <a:p>
            <a:r>
              <a:rPr lang="en-US" sz="900" b="1" dirty="0" smtClean="0">
                <a:solidFill>
                  <a:srgbClr val="FFFF00"/>
                </a:solidFill>
              </a:rPr>
              <a:t>Maria Lautenschleger</a:t>
            </a:r>
            <a:endParaRPr lang="en-US" sz="900" b="1" dirty="0">
              <a:solidFill>
                <a:srgbClr val="FFFF00"/>
              </a:solidFill>
            </a:endParaRPr>
          </a:p>
        </p:txBody>
      </p:sp>
      <p:sp>
        <p:nvSpPr>
          <p:cNvPr id="4" name="TextBox 3"/>
          <p:cNvSpPr txBox="1"/>
          <p:nvPr/>
        </p:nvSpPr>
        <p:spPr>
          <a:xfrm>
            <a:off x="4495800" y="4267200"/>
            <a:ext cx="762000" cy="369332"/>
          </a:xfrm>
          <a:prstGeom prst="rect">
            <a:avLst/>
          </a:prstGeom>
          <a:noFill/>
        </p:spPr>
        <p:txBody>
          <a:bodyPr wrap="square" rtlCol="0">
            <a:spAutoFit/>
          </a:bodyPr>
          <a:lstStyle/>
          <a:p>
            <a:r>
              <a:rPr lang="en-US" sz="900" b="1" dirty="0" smtClean="0">
                <a:solidFill>
                  <a:srgbClr val="FFFF00"/>
                </a:solidFill>
              </a:rPr>
              <a:t>Peggy Folk</a:t>
            </a:r>
            <a:endParaRPr lang="en-US" sz="900" b="1" dirty="0">
              <a:solidFill>
                <a:srgbClr val="FFFF00"/>
              </a:solidFill>
            </a:endParaRPr>
          </a:p>
        </p:txBody>
      </p:sp>
      <p:sp>
        <p:nvSpPr>
          <p:cNvPr id="6" name="TextBox 5"/>
          <p:cNvSpPr txBox="1"/>
          <p:nvPr/>
        </p:nvSpPr>
        <p:spPr>
          <a:xfrm>
            <a:off x="3657600" y="4114800"/>
            <a:ext cx="762000" cy="369332"/>
          </a:xfrm>
          <a:prstGeom prst="rect">
            <a:avLst/>
          </a:prstGeom>
          <a:noFill/>
        </p:spPr>
        <p:txBody>
          <a:bodyPr wrap="square" rtlCol="0">
            <a:spAutoFit/>
          </a:bodyPr>
          <a:lstStyle/>
          <a:p>
            <a:r>
              <a:rPr lang="en-US" sz="900" b="1" dirty="0" smtClean="0">
                <a:solidFill>
                  <a:srgbClr val="FFFF00"/>
                </a:solidFill>
              </a:rPr>
              <a:t>Gina Frimel</a:t>
            </a:r>
            <a:endParaRPr lang="en-US" sz="900" b="1" dirty="0">
              <a:solidFill>
                <a:srgbClr val="FFFF00"/>
              </a:solidFill>
            </a:endParaRPr>
          </a:p>
        </p:txBody>
      </p:sp>
      <p:sp>
        <p:nvSpPr>
          <p:cNvPr id="7" name="TextBox 6"/>
          <p:cNvSpPr txBox="1"/>
          <p:nvPr/>
        </p:nvSpPr>
        <p:spPr>
          <a:xfrm>
            <a:off x="5257800" y="4114800"/>
            <a:ext cx="1066800" cy="369332"/>
          </a:xfrm>
          <a:prstGeom prst="rect">
            <a:avLst/>
          </a:prstGeom>
          <a:noFill/>
        </p:spPr>
        <p:txBody>
          <a:bodyPr wrap="square" rtlCol="0">
            <a:spAutoFit/>
          </a:bodyPr>
          <a:lstStyle/>
          <a:p>
            <a:r>
              <a:rPr lang="en-US" sz="900" b="1" dirty="0" smtClean="0">
                <a:solidFill>
                  <a:srgbClr val="FFFF00"/>
                </a:solidFill>
              </a:rPr>
              <a:t>Commissioner Marilyn John</a:t>
            </a:r>
            <a:endParaRPr lang="en-US" sz="900" b="1" dirty="0">
              <a:solidFill>
                <a:srgbClr val="FFFF00"/>
              </a:solidFill>
            </a:endParaRPr>
          </a:p>
        </p:txBody>
      </p:sp>
      <p:sp>
        <p:nvSpPr>
          <p:cNvPr id="8" name="TextBox 7"/>
          <p:cNvSpPr txBox="1"/>
          <p:nvPr/>
        </p:nvSpPr>
        <p:spPr>
          <a:xfrm>
            <a:off x="4876800" y="3810000"/>
            <a:ext cx="762000" cy="369332"/>
          </a:xfrm>
          <a:prstGeom prst="rect">
            <a:avLst/>
          </a:prstGeom>
          <a:noFill/>
        </p:spPr>
        <p:txBody>
          <a:bodyPr wrap="square" rtlCol="0">
            <a:spAutoFit/>
          </a:bodyPr>
          <a:lstStyle/>
          <a:p>
            <a:r>
              <a:rPr lang="en-US" sz="900" b="1" dirty="0" smtClean="0">
                <a:solidFill>
                  <a:srgbClr val="FFFF00"/>
                </a:solidFill>
              </a:rPr>
              <a:t>Belinda Fulton</a:t>
            </a:r>
            <a:endParaRPr lang="en-US" sz="900" b="1" dirty="0">
              <a:solidFill>
                <a:srgbClr val="FFFF00"/>
              </a:solidFill>
            </a:endParaRPr>
          </a:p>
        </p:txBody>
      </p:sp>
      <p:sp>
        <p:nvSpPr>
          <p:cNvPr id="9" name="TextBox 8"/>
          <p:cNvSpPr txBox="1"/>
          <p:nvPr/>
        </p:nvSpPr>
        <p:spPr>
          <a:xfrm>
            <a:off x="3505200" y="3429000"/>
            <a:ext cx="685800" cy="369332"/>
          </a:xfrm>
          <a:prstGeom prst="rect">
            <a:avLst/>
          </a:prstGeom>
          <a:noFill/>
        </p:spPr>
        <p:txBody>
          <a:bodyPr wrap="square" rtlCol="0">
            <a:spAutoFit/>
          </a:bodyPr>
          <a:lstStyle/>
          <a:p>
            <a:r>
              <a:rPr lang="en-US" sz="900" b="1" dirty="0" smtClean="0">
                <a:solidFill>
                  <a:srgbClr val="FFFF00"/>
                </a:solidFill>
              </a:rPr>
              <a:t>Gail Stout</a:t>
            </a:r>
            <a:endParaRPr lang="en-US" sz="900" b="1" dirty="0">
              <a:solidFill>
                <a:srgbClr val="FFFF00"/>
              </a:solidFill>
            </a:endParaRPr>
          </a:p>
        </p:txBody>
      </p:sp>
      <p:sp>
        <p:nvSpPr>
          <p:cNvPr id="10" name="TextBox 9"/>
          <p:cNvSpPr txBox="1"/>
          <p:nvPr/>
        </p:nvSpPr>
        <p:spPr>
          <a:xfrm>
            <a:off x="4038600" y="3733800"/>
            <a:ext cx="685800" cy="369332"/>
          </a:xfrm>
          <a:prstGeom prst="rect">
            <a:avLst/>
          </a:prstGeom>
          <a:noFill/>
        </p:spPr>
        <p:txBody>
          <a:bodyPr wrap="square" rtlCol="0">
            <a:spAutoFit/>
          </a:bodyPr>
          <a:lstStyle/>
          <a:p>
            <a:r>
              <a:rPr lang="en-US" sz="900" b="1" dirty="0" smtClean="0">
                <a:solidFill>
                  <a:srgbClr val="FFFF00"/>
                </a:solidFill>
              </a:rPr>
              <a:t>Patricia Webb</a:t>
            </a:r>
            <a:endParaRPr lang="en-US" sz="900" b="1" dirty="0">
              <a:solidFill>
                <a:srgbClr val="FFFF00"/>
              </a:solidFill>
            </a:endParaRPr>
          </a:p>
        </p:txBody>
      </p:sp>
      <p:sp>
        <p:nvSpPr>
          <p:cNvPr id="11" name="TextBox 10"/>
          <p:cNvSpPr txBox="1"/>
          <p:nvPr/>
        </p:nvSpPr>
        <p:spPr>
          <a:xfrm>
            <a:off x="6705600" y="3352800"/>
            <a:ext cx="762000" cy="369332"/>
          </a:xfrm>
          <a:prstGeom prst="rect">
            <a:avLst/>
          </a:prstGeom>
          <a:noFill/>
        </p:spPr>
        <p:txBody>
          <a:bodyPr wrap="square" rtlCol="0">
            <a:spAutoFit/>
          </a:bodyPr>
          <a:lstStyle/>
          <a:p>
            <a:r>
              <a:rPr lang="en-US" sz="900" b="1" dirty="0" smtClean="0">
                <a:solidFill>
                  <a:srgbClr val="FFFF00"/>
                </a:solidFill>
              </a:rPr>
              <a:t>Janice Legett</a:t>
            </a:r>
            <a:endParaRPr lang="en-US" sz="900" b="1" dirty="0">
              <a:solidFill>
                <a:srgbClr val="FFFF00"/>
              </a:solidFill>
            </a:endParaRPr>
          </a:p>
        </p:txBody>
      </p:sp>
      <p:sp>
        <p:nvSpPr>
          <p:cNvPr id="12" name="TextBox 11"/>
          <p:cNvSpPr txBox="1"/>
          <p:nvPr/>
        </p:nvSpPr>
        <p:spPr>
          <a:xfrm>
            <a:off x="7543800" y="4267200"/>
            <a:ext cx="762000" cy="369332"/>
          </a:xfrm>
          <a:prstGeom prst="rect">
            <a:avLst/>
          </a:prstGeom>
          <a:noFill/>
        </p:spPr>
        <p:txBody>
          <a:bodyPr wrap="square" rtlCol="0">
            <a:spAutoFit/>
          </a:bodyPr>
          <a:lstStyle/>
          <a:p>
            <a:r>
              <a:rPr lang="en-US" sz="900" b="1" dirty="0" smtClean="0">
                <a:solidFill>
                  <a:srgbClr val="FFFF00"/>
                </a:solidFill>
              </a:rPr>
              <a:t>Megan Lokai</a:t>
            </a:r>
            <a:endParaRPr lang="en-US" sz="900" b="1" dirty="0">
              <a:solidFill>
                <a:srgbClr val="FFFF00"/>
              </a:solidFill>
            </a:endParaRPr>
          </a:p>
        </p:txBody>
      </p:sp>
      <p:sp>
        <p:nvSpPr>
          <p:cNvPr id="13" name="TextBox 12"/>
          <p:cNvSpPr txBox="1"/>
          <p:nvPr/>
        </p:nvSpPr>
        <p:spPr>
          <a:xfrm>
            <a:off x="6553200" y="4114800"/>
            <a:ext cx="762000" cy="369332"/>
          </a:xfrm>
          <a:prstGeom prst="rect">
            <a:avLst/>
          </a:prstGeom>
          <a:noFill/>
        </p:spPr>
        <p:txBody>
          <a:bodyPr wrap="square" rtlCol="0">
            <a:spAutoFit/>
          </a:bodyPr>
          <a:lstStyle/>
          <a:p>
            <a:r>
              <a:rPr lang="en-US" sz="900" b="1" dirty="0" smtClean="0">
                <a:solidFill>
                  <a:srgbClr val="FFFF00"/>
                </a:solidFill>
              </a:rPr>
              <a:t>Emily Hetzman</a:t>
            </a:r>
            <a:endParaRPr lang="en-US" sz="900" b="1" dirty="0">
              <a:solidFill>
                <a:srgbClr val="FFFF00"/>
              </a:solidFill>
            </a:endParaRPr>
          </a:p>
        </p:txBody>
      </p:sp>
      <p:sp>
        <p:nvSpPr>
          <p:cNvPr id="14" name="TextBox 13"/>
          <p:cNvSpPr txBox="1"/>
          <p:nvPr/>
        </p:nvSpPr>
        <p:spPr>
          <a:xfrm>
            <a:off x="6248400" y="3733800"/>
            <a:ext cx="762000" cy="369332"/>
          </a:xfrm>
          <a:prstGeom prst="rect">
            <a:avLst/>
          </a:prstGeom>
          <a:noFill/>
        </p:spPr>
        <p:txBody>
          <a:bodyPr wrap="square" rtlCol="0">
            <a:spAutoFit/>
          </a:bodyPr>
          <a:lstStyle/>
          <a:p>
            <a:r>
              <a:rPr lang="en-US" sz="900" b="1" dirty="0" smtClean="0">
                <a:solidFill>
                  <a:srgbClr val="FFFF00"/>
                </a:solidFill>
              </a:rPr>
              <a:t>Cheryl Edwards</a:t>
            </a:r>
            <a:endParaRPr lang="en-US" sz="900" b="1" dirty="0">
              <a:solidFill>
                <a:srgbClr val="FFFF00"/>
              </a:solidFill>
            </a:endParaRPr>
          </a:p>
        </p:txBody>
      </p:sp>
      <p:sp>
        <p:nvSpPr>
          <p:cNvPr id="15" name="TextBox 14"/>
          <p:cNvSpPr txBox="1"/>
          <p:nvPr/>
        </p:nvSpPr>
        <p:spPr>
          <a:xfrm>
            <a:off x="5334000" y="3276600"/>
            <a:ext cx="762000" cy="369332"/>
          </a:xfrm>
          <a:prstGeom prst="rect">
            <a:avLst/>
          </a:prstGeom>
          <a:noFill/>
        </p:spPr>
        <p:txBody>
          <a:bodyPr wrap="square" rtlCol="0">
            <a:spAutoFit/>
          </a:bodyPr>
          <a:lstStyle/>
          <a:p>
            <a:r>
              <a:rPr lang="en-US" sz="900" b="1" dirty="0" smtClean="0">
                <a:solidFill>
                  <a:srgbClr val="FFFF00"/>
                </a:solidFill>
              </a:rPr>
              <a:t>Sara Morrisey</a:t>
            </a:r>
            <a:endParaRPr lang="en-US" sz="900" b="1" dirty="0">
              <a:solidFill>
                <a:srgbClr val="FFFF00"/>
              </a:solidFill>
            </a:endParaRPr>
          </a:p>
        </p:txBody>
      </p:sp>
      <p:sp>
        <p:nvSpPr>
          <p:cNvPr id="16" name="TextBox 15"/>
          <p:cNvSpPr txBox="1"/>
          <p:nvPr/>
        </p:nvSpPr>
        <p:spPr>
          <a:xfrm>
            <a:off x="6248400" y="2971800"/>
            <a:ext cx="762000" cy="369332"/>
          </a:xfrm>
          <a:prstGeom prst="rect">
            <a:avLst/>
          </a:prstGeom>
          <a:noFill/>
        </p:spPr>
        <p:txBody>
          <a:bodyPr wrap="square" rtlCol="0">
            <a:spAutoFit/>
          </a:bodyPr>
          <a:lstStyle/>
          <a:p>
            <a:r>
              <a:rPr lang="en-US" sz="900" b="1" dirty="0" smtClean="0">
                <a:solidFill>
                  <a:srgbClr val="FFFF00"/>
                </a:solidFill>
              </a:rPr>
              <a:t>Andrew Johnson</a:t>
            </a:r>
            <a:endParaRPr lang="en-US" sz="900" b="1" dirty="0">
              <a:solidFill>
                <a:srgbClr val="FFFF00"/>
              </a:solidFill>
            </a:endParaRPr>
          </a:p>
        </p:txBody>
      </p:sp>
      <p:sp>
        <p:nvSpPr>
          <p:cNvPr id="17" name="TextBox 16"/>
          <p:cNvSpPr txBox="1"/>
          <p:nvPr/>
        </p:nvSpPr>
        <p:spPr>
          <a:xfrm>
            <a:off x="7086600" y="3581400"/>
            <a:ext cx="838200" cy="369332"/>
          </a:xfrm>
          <a:prstGeom prst="rect">
            <a:avLst/>
          </a:prstGeom>
          <a:noFill/>
        </p:spPr>
        <p:txBody>
          <a:bodyPr wrap="square" rtlCol="0">
            <a:spAutoFit/>
          </a:bodyPr>
          <a:lstStyle/>
          <a:p>
            <a:r>
              <a:rPr lang="en-US" sz="900" b="1" dirty="0" smtClean="0">
                <a:solidFill>
                  <a:srgbClr val="FFFF00"/>
                </a:solidFill>
              </a:rPr>
              <a:t>Chris Medranski</a:t>
            </a:r>
            <a:endParaRPr lang="en-US" sz="900" b="1" dirty="0">
              <a:solidFill>
                <a:srgbClr val="FFFF00"/>
              </a:solidFill>
            </a:endParaRPr>
          </a:p>
        </p:txBody>
      </p:sp>
      <p:sp>
        <p:nvSpPr>
          <p:cNvPr id="18" name="TextBox 17"/>
          <p:cNvSpPr txBox="1"/>
          <p:nvPr/>
        </p:nvSpPr>
        <p:spPr>
          <a:xfrm>
            <a:off x="3810000" y="3124200"/>
            <a:ext cx="838200" cy="369332"/>
          </a:xfrm>
          <a:prstGeom prst="rect">
            <a:avLst/>
          </a:prstGeom>
          <a:noFill/>
        </p:spPr>
        <p:txBody>
          <a:bodyPr wrap="square" rtlCol="0">
            <a:spAutoFit/>
          </a:bodyPr>
          <a:lstStyle/>
          <a:p>
            <a:r>
              <a:rPr lang="en-US" sz="900" b="1" dirty="0" smtClean="0">
                <a:solidFill>
                  <a:srgbClr val="FFFF00"/>
                </a:solidFill>
              </a:rPr>
              <a:t>Denise Longstreth</a:t>
            </a:r>
            <a:endParaRPr lang="en-US" sz="900" b="1" dirty="0">
              <a:solidFill>
                <a:srgbClr val="FFFF00"/>
              </a:solidFill>
            </a:endParaRPr>
          </a:p>
        </p:txBody>
      </p:sp>
      <p:sp>
        <p:nvSpPr>
          <p:cNvPr id="19" name="TextBox 18"/>
          <p:cNvSpPr txBox="1"/>
          <p:nvPr/>
        </p:nvSpPr>
        <p:spPr>
          <a:xfrm>
            <a:off x="4495800" y="3048000"/>
            <a:ext cx="914400" cy="230832"/>
          </a:xfrm>
          <a:prstGeom prst="rect">
            <a:avLst/>
          </a:prstGeom>
          <a:noFill/>
        </p:spPr>
        <p:txBody>
          <a:bodyPr wrap="square" rtlCol="0">
            <a:spAutoFit/>
          </a:bodyPr>
          <a:lstStyle/>
          <a:p>
            <a:r>
              <a:rPr lang="en-US" sz="900" b="1" dirty="0" smtClean="0">
                <a:solidFill>
                  <a:srgbClr val="FFFF00"/>
                </a:solidFill>
              </a:rPr>
              <a:t>Vicki Ziemba</a:t>
            </a:r>
            <a:endParaRPr lang="en-US" sz="900" b="1"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2515 ccc eapa retired members.jpg"/>
          <p:cNvPicPr>
            <a:picLocks noChangeAspect="1"/>
          </p:cNvPicPr>
          <p:nvPr/>
        </p:nvPicPr>
        <p:blipFill>
          <a:blip r:embed="rId3" cstate="print"/>
          <a:stretch>
            <a:fillRect/>
          </a:stretch>
        </p:blipFill>
        <p:spPr>
          <a:xfrm>
            <a:off x="3352800" y="1219200"/>
            <a:ext cx="5479650" cy="4648200"/>
          </a:xfrm>
          <a:prstGeom prst="rect">
            <a:avLst/>
          </a:prstGeom>
        </p:spPr>
      </p:pic>
      <p:pic>
        <p:nvPicPr>
          <p:cNvPr id="3" name="Picture 2" descr="92515 ccc eapa ccao map.jpg"/>
          <p:cNvPicPr>
            <a:picLocks noChangeAspect="1"/>
          </p:cNvPicPr>
          <p:nvPr/>
        </p:nvPicPr>
        <p:blipFill>
          <a:blip r:embed="rId4" cstate="print"/>
          <a:stretch>
            <a:fillRect/>
          </a:stretch>
        </p:blipFill>
        <p:spPr>
          <a:xfrm>
            <a:off x="423862" y="457200"/>
            <a:ext cx="2700338" cy="2286000"/>
          </a:xfrm>
          <a:prstGeom prst="rect">
            <a:avLst/>
          </a:prstGeom>
        </p:spPr>
      </p:pic>
      <p:pic>
        <p:nvPicPr>
          <p:cNvPr id="4" name="Picture 3" descr="2015 ccc eapa senator peterson and me.jpg"/>
          <p:cNvPicPr>
            <a:picLocks noChangeAspect="1"/>
          </p:cNvPicPr>
          <p:nvPr/>
        </p:nvPicPr>
        <p:blipFill>
          <a:blip r:embed="rId5" cstate="print"/>
          <a:stretch>
            <a:fillRect/>
          </a:stretch>
        </p:blipFill>
        <p:spPr>
          <a:xfrm>
            <a:off x="304800" y="2895600"/>
            <a:ext cx="2895600" cy="3504486"/>
          </a:xfrm>
          <a:prstGeom prst="rect">
            <a:avLst/>
          </a:prstGeom>
        </p:spPr>
      </p:pic>
      <p:sp>
        <p:nvSpPr>
          <p:cNvPr id="5" name="TextBox 4"/>
          <p:cNvSpPr txBox="1"/>
          <p:nvPr/>
        </p:nvSpPr>
        <p:spPr>
          <a:xfrm>
            <a:off x="990600" y="1905000"/>
            <a:ext cx="1295400" cy="369332"/>
          </a:xfrm>
          <a:prstGeom prst="rect">
            <a:avLst/>
          </a:prstGeom>
          <a:noFill/>
        </p:spPr>
        <p:txBody>
          <a:bodyPr wrap="square" rtlCol="0">
            <a:spAutoFit/>
          </a:bodyPr>
          <a:lstStyle/>
          <a:p>
            <a:r>
              <a:rPr lang="en-US" dirty="0" smtClean="0">
                <a:solidFill>
                  <a:srgbClr val="FFFF00"/>
                </a:solidFill>
              </a:rPr>
              <a:t>State Map</a:t>
            </a:r>
            <a:endParaRPr lang="en-US" dirty="0">
              <a:solidFill>
                <a:srgbClr val="FFFF00"/>
              </a:solidFill>
            </a:endParaRPr>
          </a:p>
        </p:txBody>
      </p:sp>
      <p:sp>
        <p:nvSpPr>
          <p:cNvPr id="6" name="TextBox 5"/>
          <p:cNvSpPr txBox="1"/>
          <p:nvPr/>
        </p:nvSpPr>
        <p:spPr>
          <a:xfrm>
            <a:off x="5562600" y="1676400"/>
            <a:ext cx="1066800" cy="369332"/>
          </a:xfrm>
          <a:prstGeom prst="rect">
            <a:avLst/>
          </a:prstGeom>
          <a:noFill/>
        </p:spPr>
        <p:txBody>
          <a:bodyPr wrap="square" rtlCol="0">
            <a:spAutoFit/>
          </a:bodyPr>
          <a:lstStyle/>
          <a:p>
            <a:r>
              <a:rPr lang="en-US" dirty="0" smtClean="0">
                <a:solidFill>
                  <a:srgbClr val="FFFF00"/>
                </a:solidFill>
              </a:rPr>
              <a:t>Retirees</a:t>
            </a:r>
            <a:endParaRPr lang="en-US" dirty="0">
              <a:solidFill>
                <a:srgbClr val="FFFF00"/>
              </a:solidFill>
            </a:endParaRPr>
          </a:p>
        </p:txBody>
      </p:sp>
      <p:sp>
        <p:nvSpPr>
          <p:cNvPr id="7" name="TextBox 6"/>
          <p:cNvSpPr txBox="1"/>
          <p:nvPr/>
        </p:nvSpPr>
        <p:spPr>
          <a:xfrm>
            <a:off x="3962400" y="4267200"/>
            <a:ext cx="1143000" cy="646331"/>
          </a:xfrm>
          <a:prstGeom prst="rect">
            <a:avLst/>
          </a:prstGeom>
          <a:noFill/>
        </p:spPr>
        <p:txBody>
          <a:bodyPr wrap="square" rtlCol="0">
            <a:spAutoFit/>
          </a:bodyPr>
          <a:lstStyle/>
          <a:p>
            <a:pPr algn="ctr"/>
            <a:r>
              <a:rPr lang="en-US" dirty="0" smtClean="0">
                <a:solidFill>
                  <a:srgbClr val="FFFF00"/>
                </a:solidFill>
              </a:rPr>
              <a:t>Sally Clemans</a:t>
            </a:r>
            <a:endParaRPr lang="en-US" dirty="0">
              <a:solidFill>
                <a:srgbClr val="FFFF00"/>
              </a:solidFill>
            </a:endParaRPr>
          </a:p>
        </p:txBody>
      </p:sp>
      <p:sp>
        <p:nvSpPr>
          <p:cNvPr id="8" name="TextBox 7"/>
          <p:cNvSpPr txBox="1"/>
          <p:nvPr/>
        </p:nvSpPr>
        <p:spPr>
          <a:xfrm>
            <a:off x="5334000" y="5181600"/>
            <a:ext cx="1295400" cy="646331"/>
          </a:xfrm>
          <a:prstGeom prst="rect">
            <a:avLst/>
          </a:prstGeom>
          <a:noFill/>
        </p:spPr>
        <p:txBody>
          <a:bodyPr wrap="square" rtlCol="0">
            <a:spAutoFit/>
          </a:bodyPr>
          <a:lstStyle/>
          <a:p>
            <a:pPr algn="ctr"/>
            <a:r>
              <a:rPr lang="en-US" b="1" dirty="0" smtClean="0">
                <a:solidFill>
                  <a:srgbClr val="FFFF00"/>
                </a:solidFill>
              </a:rPr>
              <a:t>Nancy Kramer</a:t>
            </a:r>
            <a:endParaRPr lang="en-US" b="1" dirty="0">
              <a:solidFill>
                <a:srgbClr val="FFFF00"/>
              </a:solidFill>
            </a:endParaRPr>
          </a:p>
        </p:txBody>
      </p:sp>
      <p:sp>
        <p:nvSpPr>
          <p:cNvPr id="9" name="TextBox 8"/>
          <p:cNvSpPr txBox="1"/>
          <p:nvPr/>
        </p:nvSpPr>
        <p:spPr>
          <a:xfrm>
            <a:off x="7162800" y="4114800"/>
            <a:ext cx="1219200" cy="646331"/>
          </a:xfrm>
          <a:prstGeom prst="rect">
            <a:avLst/>
          </a:prstGeom>
          <a:noFill/>
        </p:spPr>
        <p:txBody>
          <a:bodyPr wrap="square" rtlCol="0">
            <a:spAutoFit/>
          </a:bodyPr>
          <a:lstStyle/>
          <a:p>
            <a:pPr algn="ctr"/>
            <a:r>
              <a:rPr lang="en-US" dirty="0" smtClean="0">
                <a:solidFill>
                  <a:srgbClr val="FFFF00"/>
                </a:solidFill>
              </a:rPr>
              <a:t>Betty Huffman</a:t>
            </a:r>
            <a:endParaRPr lang="en-US" dirty="0">
              <a:solidFill>
                <a:srgbClr val="FFFF00"/>
              </a:solidFill>
            </a:endParaRPr>
          </a:p>
        </p:txBody>
      </p:sp>
      <p:sp>
        <p:nvSpPr>
          <p:cNvPr id="10" name="TextBox 9"/>
          <p:cNvSpPr txBox="1"/>
          <p:nvPr/>
        </p:nvSpPr>
        <p:spPr>
          <a:xfrm>
            <a:off x="1600200" y="4495800"/>
            <a:ext cx="1371600" cy="523220"/>
          </a:xfrm>
          <a:prstGeom prst="rect">
            <a:avLst/>
          </a:prstGeom>
          <a:noFill/>
        </p:spPr>
        <p:txBody>
          <a:bodyPr wrap="square" rtlCol="0">
            <a:spAutoFit/>
          </a:bodyPr>
          <a:lstStyle/>
          <a:p>
            <a:pPr algn="ctr"/>
            <a:r>
              <a:rPr lang="en-US" sz="1400" dirty="0" smtClean="0">
                <a:solidFill>
                  <a:srgbClr val="FFFF00"/>
                </a:solidFill>
              </a:rPr>
              <a:t>Senator </a:t>
            </a:r>
          </a:p>
          <a:p>
            <a:pPr algn="ctr"/>
            <a:r>
              <a:rPr lang="en-US" sz="1400" dirty="0" smtClean="0">
                <a:solidFill>
                  <a:srgbClr val="FFFF00"/>
                </a:solidFill>
              </a:rPr>
              <a:t>Bob Peterson</a:t>
            </a:r>
            <a:endParaRPr lang="en-US" sz="1400" dirty="0">
              <a:solidFill>
                <a:srgbClr val="FFFF00"/>
              </a:solidFill>
            </a:endParaRPr>
          </a:p>
        </p:txBody>
      </p:sp>
      <p:sp>
        <p:nvSpPr>
          <p:cNvPr id="11" name="TextBox 10"/>
          <p:cNvSpPr txBox="1"/>
          <p:nvPr/>
        </p:nvSpPr>
        <p:spPr>
          <a:xfrm>
            <a:off x="609600" y="5943600"/>
            <a:ext cx="1219200" cy="584775"/>
          </a:xfrm>
          <a:prstGeom prst="rect">
            <a:avLst/>
          </a:prstGeom>
          <a:noFill/>
        </p:spPr>
        <p:txBody>
          <a:bodyPr wrap="square" rtlCol="0">
            <a:spAutoFit/>
          </a:bodyPr>
          <a:lstStyle/>
          <a:p>
            <a:pPr algn="ctr"/>
            <a:r>
              <a:rPr lang="en-US" sz="1600" dirty="0" smtClean="0">
                <a:solidFill>
                  <a:srgbClr val="FFFF00"/>
                </a:solidFill>
              </a:rPr>
              <a:t>Theresa Upton</a:t>
            </a:r>
            <a:endParaRPr lang="en-US" sz="16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925_144209 (2).jpg"/>
          <p:cNvPicPr>
            <a:picLocks noChangeAspect="1"/>
          </p:cNvPicPr>
          <p:nvPr/>
        </p:nvPicPr>
        <p:blipFill>
          <a:blip r:embed="rId3" cstate="print"/>
          <a:stretch>
            <a:fillRect/>
          </a:stretch>
        </p:blipFill>
        <p:spPr>
          <a:xfrm>
            <a:off x="457200" y="838200"/>
            <a:ext cx="8153400" cy="5692346"/>
          </a:xfrm>
          <a:prstGeom prst="rect">
            <a:avLst/>
          </a:prstGeom>
        </p:spPr>
      </p:pic>
      <p:sp>
        <p:nvSpPr>
          <p:cNvPr id="3" name="TextBox 2"/>
          <p:cNvSpPr txBox="1"/>
          <p:nvPr/>
        </p:nvSpPr>
        <p:spPr>
          <a:xfrm>
            <a:off x="1905000" y="304800"/>
            <a:ext cx="5181600" cy="369332"/>
          </a:xfrm>
          <a:prstGeom prst="rect">
            <a:avLst/>
          </a:prstGeom>
          <a:noFill/>
        </p:spPr>
        <p:txBody>
          <a:bodyPr wrap="square" rtlCol="0">
            <a:spAutoFit/>
          </a:bodyPr>
          <a:lstStyle/>
          <a:p>
            <a:pPr algn="ctr"/>
            <a:r>
              <a:rPr lang="en-US" dirty="0" smtClean="0"/>
              <a:t>TAKING A TOUR OF THE STATEHOUSE</a:t>
            </a:r>
            <a:endParaRPr lang="en-US" dirty="0"/>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457200" y="443299"/>
            <a:ext cx="82296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The Statehouse is situated on a 10-acre parcel of land that was donated. Construction actively began on July 4, 1839 with the ceremonial laying of the cornerstone. The structure would be completed much later, in 1861.</a:t>
            </a:r>
            <a:endParaRPr kumimoji="0" lang="en-US"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 </a:t>
            </a:r>
            <a:endParaRPr kumimoji="0" lang="en-US"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The Statehouse is built in the Greek Revival style. It is a masonry building, consisting largely of Columbus limestone.</a:t>
            </a:r>
            <a:endParaRPr kumimoji="0" lang="en-US"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 </a:t>
            </a:r>
            <a:endParaRPr kumimoji="0" lang="en-US"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The limestone was taken from a quarry on the west banks of the Scioto River. The stone of the Statehouse foundation is more than 18 feet deep. The completed basement and foundations were actually filled in with soil and Capitol Square was used as a pasture.</a:t>
            </a:r>
            <a:endParaRPr kumimoji="0" lang="en-US"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 </a:t>
            </a:r>
            <a:endParaRPr kumimoji="0" lang="en-US"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One of the most notable Statehouse architects was Ohio-born Nathan B. Kelley. It was Kelley who discovered that the Statehouse had been planned without any heating or ventilation system. He corrected this problem by building brick walls inside the building that he referred to as "air sewers" that would function like ductwork in a modern heating system, moving air throughout the building.</a:t>
            </a:r>
            <a:endParaRPr kumimoji="0" lang="en-US"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 </a:t>
            </a:r>
            <a:endParaRPr kumimoji="0" lang="en-US"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Times"/>
                <a:ea typeface="Times New Roman" pitchFamily="18" charset="0"/>
                <a:cs typeface="Arial" pitchFamily="34" charset="0"/>
              </a:rPr>
              <a:t>The Statehouse was opened to legislators and the public in 1857. The Statehouse has been designated a National Historic Landmark by the Secretary of the U.S. Department of the Interior. </a:t>
            </a:r>
            <a:endParaRPr kumimoji="0" lang="en-US"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424_110342090 (2).jpg"/>
          <p:cNvPicPr>
            <a:picLocks noGrp="1" noChangeAspect="1"/>
          </p:cNvPicPr>
          <p:nvPr isPhoto="1"/>
        </p:nvPicPr>
        <p:blipFill>
          <a:blip r:embed="rId3" cstate="print">
            <a:lum/>
          </a:blip>
          <a:stretch>
            <a:fillRect/>
          </a:stretch>
        </p:blipFill>
        <p:spPr>
          <a:xfrm>
            <a:off x="304800" y="533400"/>
            <a:ext cx="8362967" cy="5867400"/>
          </a:xfrm>
          <a:prstGeom prst="rect">
            <a:avLst/>
          </a:prstGeom>
          <a:noFill/>
          <a:ln>
            <a:noFill/>
          </a:ln>
        </p:spPr>
      </p:pic>
      <p:sp>
        <p:nvSpPr>
          <p:cNvPr id="3" name="TextBox 2"/>
          <p:cNvSpPr txBox="1"/>
          <p:nvPr/>
        </p:nvSpPr>
        <p:spPr>
          <a:xfrm>
            <a:off x="304800" y="2362200"/>
            <a:ext cx="990600" cy="261610"/>
          </a:xfrm>
          <a:prstGeom prst="rect">
            <a:avLst/>
          </a:prstGeom>
          <a:noFill/>
        </p:spPr>
        <p:txBody>
          <a:bodyPr wrap="square" rtlCol="0">
            <a:spAutoFit/>
          </a:bodyPr>
          <a:lstStyle/>
          <a:p>
            <a:r>
              <a:rPr lang="en-US" sz="1100" dirty="0" smtClean="0">
                <a:solidFill>
                  <a:srgbClr val="FFFF00"/>
                </a:solidFill>
              </a:rPr>
              <a:t>Gail Crossen</a:t>
            </a:r>
            <a:endParaRPr lang="en-US" sz="1100" dirty="0">
              <a:solidFill>
                <a:srgbClr val="FFFF00"/>
              </a:solidFill>
            </a:endParaRPr>
          </a:p>
        </p:txBody>
      </p:sp>
      <p:sp>
        <p:nvSpPr>
          <p:cNvPr id="4" name="TextBox 3"/>
          <p:cNvSpPr txBox="1"/>
          <p:nvPr/>
        </p:nvSpPr>
        <p:spPr>
          <a:xfrm>
            <a:off x="1295400" y="2286000"/>
            <a:ext cx="990600" cy="261610"/>
          </a:xfrm>
          <a:prstGeom prst="rect">
            <a:avLst/>
          </a:prstGeom>
          <a:noFill/>
        </p:spPr>
        <p:txBody>
          <a:bodyPr wrap="square" rtlCol="0">
            <a:spAutoFit/>
          </a:bodyPr>
          <a:lstStyle/>
          <a:p>
            <a:r>
              <a:rPr lang="en-US" sz="1100" dirty="0" smtClean="0">
                <a:solidFill>
                  <a:srgbClr val="FFFF00"/>
                </a:solidFill>
              </a:rPr>
              <a:t>Nikki Hiller</a:t>
            </a:r>
            <a:endParaRPr lang="en-US" sz="1100" dirty="0">
              <a:solidFill>
                <a:srgbClr val="FFFF00"/>
              </a:solidFill>
            </a:endParaRPr>
          </a:p>
        </p:txBody>
      </p:sp>
      <p:sp>
        <p:nvSpPr>
          <p:cNvPr id="5" name="TextBox 4"/>
          <p:cNvSpPr txBox="1"/>
          <p:nvPr/>
        </p:nvSpPr>
        <p:spPr>
          <a:xfrm>
            <a:off x="2209800" y="2209800"/>
            <a:ext cx="990600" cy="261610"/>
          </a:xfrm>
          <a:prstGeom prst="rect">
            <a:avLst/>
          </a:prstGeom>
          <a:noFill/>
        </p:spPr>
        <p:txBody>
          <a:bodyPr wrap="square" rtlCol="0">
            <a:spAutoFit/>
          </a:bodyPr>
          <a:lstStyle/>
          <a:p>
            <a:r>
              <a:rPr lang="en-US" sz="1100" dirty="0" smtClean="0">
                <a:solidFill>
                  <a:srgbClr val="FFFF00"/>
                </a:solidFill>
              </a:rPr>
              <a:t>Kelly Hickey</a:t>
            </a:r>
            <a:endParaRPr lang="en-US" sz="1100" dirty="0">
              <a:solidFill>
                <a:srgbClr val="FFFF00"/>
              </a:solidFill>
            </a:endParaRPr>
          </a:p>
        </p:txBody>
      </p:sp>
      <p:sp>
        <p:nvSpPr>
          <p:cNvPr id="6" name="TextBox 5"/>
          <p:cNvSpPr txBox="1"/>
          <p:nvPr/>
        </p:nvSpPr>
        <p:spPr>
          <a:xfrm>
            <a:off x="685800" y="3505200"/>
            <a:ext cx="1143000" cy="261610"/>
          </a:xfrm>
          <a:prstGeom prst="rect">
            <a:avLst/>
          </a:prstGeom>
          <a:noFill/>
        </p:spPr>
        <p:txBody>
          <a:bodyPr wrap="square" rtlCol="0">
            <a:spAutoFit/>
          </a:bodyPr>
          <a:lstStyle/>
          <a:p>
            <a:r>
              <a:rPr lang="en-US" sz="1100" dirty="0" smtClean="0">
                <a:solidFill>
                  <a:srgbClr val="FFFF00"/>
                </a:solidFill>
              </a:rPr>
              <a:t>Mary Newlove</a:t>
            </a:r>
            <a:endParaRPr lang="en-US" sz="1100" dirty="0">
              <a:solidFill>
                <a:srgbClr val="FFFF00"/>
              </a:solidFill>
            </a:endParaRPr>
          </a:p>
        </p:txBody>
      </p:sp>
      <p:sp>
        <p:nvSpPr>
          <p:cNvPr id="7" name="TextBox 6"/>
          <p:cNvSpPr txBox="1"/>
          <p:nvPr/>
        </p:nvSpPr>
        <p:spPr>
          <a:xfrm>
            <a:off x="2133600" y="4267200"/>
            <a:ext cx="1143000" cy="261610"/>
          </a:xfrm>
          <a:prstGeom prst="rect">
            <a:avLst/>
          </a:prstGeom>
          <a:noFill/>
        </p:spPr>
        <p:txBody>
          <a:bodyPr wrap="square" rtlCol="0">
            <a:spAutoFit/>
          </a:bodyPr>
          <a:lstStyle/>
          <a:p>
            <a:r>
              <a:rPr lang="en-US" sz="1100" dirty="0" smtClean="0">
                <a:solidFill>
                  <a:srgbClr val="FFFF00"/>
                </a:solidFill>
              </a:rPr>
              <a:t>Tracy Konik</a:t>
            </a:r>
            <a:endParaRPr lang="en-US" sz="1100" dirty="0">
              <a:solidFill>
                <a:srgbClr val="FFFF00"/>
              </a:solidFill>
            </a:endParaRPr>
          </a:p>
        </p:txBody>
      </p:sp>
      <p:sp>
        <p:nvSpPr>
          <p:cNvPr id="8" name="TextBox 7"/>
          <p:cNvSpPr txBox="1"/>
          <p:nvPr/>
        </p:nvSpPr>
        <p:spPr>
          <a:xfrm>
            <a:off x="7772400" y="5410201"/>
            <a:ext cx="914400" cy="430887"/>
          </a:xfrm>
          <a:prstGeom prst="rect">
            <a:avLst/>
          </a:prstGeom>
          <a:noFill/>
        </p:spPr>
        <p:txBody>
          <a:bodyPr wrap="square" rtlCol="0">
            <a:spAutoFit/>
          </a:bodyPr>
          <a:lstStyle/>
          <a:p>
            <a:r>
              <a:rPr lang="en-US" sz="1100" dirty="0" smtClean="0">
                <a:solidFill>
                  <a:srgbClr val="FFFF00"/>
                </a:solidFill>
              </a:rPr>
              <a:t>Gina Frimel</a:t>
            </a:r>
          </a:p>
          <a:p>
            <a:endParaRPr lang="en-US" sz="1100" dirty="0">
              <a:solidFill>
                <a:srgbClr val="FFFF00"/>
              </a:solidFill>
            </a:endParaRPr>
          </a:p>
        </p:txBody>
      </p:sp>
      <p:sp>
        <p:nvSpPr>
          <p:cNvPr id="10" name="TextBox 9"/>
          <p:cNvSpPr txBox="1"/>
          <p:nvPr/>
        </p:nvSpPr>
        <p:spPr>
          <a:xfrm>
            <a:off x="6781800" y="4267200"/>
            <a:ext cx="1143000" cy="261610"/>
          </a:xfrm>
          <a:prstGeom prst="rect">
            <a:avLst/>
          </a:prstGeom>
          <a:noFill/>
        </p:spPr>
        <p:txBody>
          <a:bodyPr wrap="square" rtlCol="0">
            <a:spAutoFit/>
          </a:bodyPr>
          <a:lstStyle/>
          <a:p>
            <a:r>
              <a:rPr lang="en-US" sz="1100" dirty="0" smtClean="0">
                <a:solidFill>
                  <a:srgbClr val="FFFF00"/>
                </a:solidFill>
              </a:rPr>
              <a:t>Lisa Hawkins</a:t>
            </a:r>
            <a:endParaRPr lang="en-US" sz="1100" dirty="0">
              <a:solidFill>
                <a:srgbClr val="FFFF00"/>
              </a:solidFill>
            </a:endParaRPr>
          </a:p>
        </p:txBody>
      </p:sp>
      <p:sp>
        <p:nvSpPr>
          <p:cNvPr id="11" name="TextBox 10"/>
          <p:cNvSpPr txBox="1"/>
          <p:nvPr/>
        </p:nvSpPr>
        <p:spPr>
          <a:xfrm>
            <a:off x="4572000" y="2133600"/>
            <a:ext cx="1143000" cy="261610"/>
          </a:xfrm>
          <a:prstGeom prst="rect">
            <a:avLst/>
          </a:prstGeom>
          <a:noFill/>
        </p:spPr>
        <p:txBody>
          <a:bodyPr wrap="square" rtlCol="0">
            <a:spAutoFit/>
          </a:bodyPr>
          <a:lstStyle/>
          <a:p>
            <a:r>
              <a:rPr lang="en-US" sz="1100" dirty="0" smtClean="0">
                <a:solidFill>
                  <a:srgbClr val="FFFF00"/>
                </a:solidFill>
              </a:rPr>
              <a:t>Brian Mead</a:t>
            </a:r>
            <a:endParaRPr lang="en-US" sz="1100" dirty="0">
              <a:solidFill>
                <a:srgbClr val="FFFF00"/>
              </a:solidFill>
            </a:endParaRPr>
          </a:p>
        </p:txBody>
      </p:sp>
      <p:sp>
        <p:nvSpPr>
          <p:cNvPr id="13" name="TextBox 12"/>
          <p:cNvSpPr txBox="1"/>
          <p:nvPr/>
        </p:nvSpPr>
        <p:spPr>
          <a:xfrm>
            <a:off x="3733800" y="3810000"/>
            <a:ext cx="1219200" cy="261610"/>
          </a:xfrm>
          <a:prstGeom prst="rect">
            <a:avLst/>
          </a:prstGeom>
          <a:noFill/>
        </p:spPr>
        <p:txBody>
          <a:bodyPr wrap="square" rtlCol="0">
            <a:spAutoFit/>
          </a:bodyPr>
          <a:lstStyle/>
          <a:p>
            <a:r>
              <a:rPr lang="en-US" sz="1100" dirty="0" smtClean="0">
                <a:solidFill>
                  <a:srgbClr val="FFFF00"/>
                </a:solidFill>
              </a:rPr>
              <a:t>Nicole Klingeman</a:t>
            </a:r>
            <a:endParaRPr lang="en-US" sz="1100" dirty="0">
              <a:solidFill>
                <a:srgbClr val="FFFF00"/>
              </a:solidFill>
            </a:endParaRPr>
          </a:p>
        </p:txBody>
      </p:sp>
      <p:sp>
        <p:nvSpPr>
          <p:cNvPr id="15" name="TextBox 14"/>
          <p:cNvSpPr txBox="1"/>
          <p:nvPr/>
        </p:nvSpPr>
        <p:spPr>
          <a:xfrm>
            <a:off x="4876800" y="3352800"/>
            <a:ext cx="1295400" cy="261610"/>
          </a:xfrm>
          <a:prstGeom prst="rect">
            <a:avLst/>
          </a:prstGeom>
          <a:noFill/>
        </p:spPr>
        <p:txBody>
          <a:bodyPr wrap="square" rtlCol="0">
            <a:spAutoFit/>
          </a:bodyPr>
          <a:lstStyle/>
          <a:p>
            <a:r>
              <a:rPr lang="en-US" sz="1100" dirty="0" smtClean="0">
                <a:solidFill>
                  <a:srgbClr val="FFFF00"/>
                </a:solidFill>
              </a:rPr>
              <a:t>Paulette Goofrey</a:t>
            </a:r>
            <a:endParaRPr lang="en-US" sz="1100" dirty="0">
              <a:solidFill>
                <a:srgbClr val="FFFF00"/>
              </a:solidFill>
            </a:endParaRPr>
          </a:p>
        </p:txBody>
      </p:sp>
      <p:sp>
        <p:nvSpPr>
          <p:cNvPr id="17" name="TextBox 16"/>
          <p:cNvSpPr txBox="1"/>
          <p:nvPr/>
        </p:nvSpPr>
        <p:spPr>
          <a:xfrm>
            <a:off x="2895600" y="2590800"/>
            <a:ext cx="1143000" cy="261610"/>
          </a:xfrm>
          <a:prstGeom prst="rect">
            <a:avLst/>
          </a:prstGeom>
          <a:noFill/>
        </p:spPr>
        <p:txBody>
          <a:bodyPr wrap="square" rtlCol="0">
            <a:spAutoFit/>
          </a:bodyPr>
          <a:lstStyle/>
          <a:p>
            <a:r>
              <a:rPr lang="en-US" sz="1100" dirty="0" smtClean="0">
                <a:solidFill>
                  <a:srgbClr val="FFFF00"/>
                </a:solidFill>
              </a:rPr>
              <a:t>Tina Molnar</a:t>
            </a:r>
            <a:endParaRPr lang="en-US" sz="1100" dirty="0">
              <a:solidFill>
                <a:srgbClr val="FFFF00"/>
              </a:solidFill>
            </a:endParaRPr>
          </a:p>
        </p:txBody>
      </p:sp>
      <p:sp>
        <p:nvSpPr>
          <p:cNvPr id="19" name="TextBox 18"/>
          <p:cNvSpPr txBox="1"/>
          <p:nvPr/>
        </p:nvSpPr>
        <p:spPr>
          <a:xfrm>
            <a:off x="1905000" y="2895600"/>
            <a:ext cx="1066800" cy="430887"/>
          </a:xfrm>
          <a:prstGeom prst="rect">
            <a:avLst/>
          </a:prstGeom>
          <a:noFill/>
        </p:spPr>
        <p:txBody>
          <a:bodyPr wrap="square" rtlCol="0">
            <a:spAutoFit/>
          </a:bodyPr>
          <a:lstStyle/>
          <a:p>
            <a:r>
              <a:rPr lang="en-US" sz="1100" dirty="0" smtClean="0">
                <a:solidFill>
                  <a:srgbClr val="FFFF00"/>
                </a:solidFill>
              </a:rPr>
              <a:t>Heidi Swindell</a:t>
            </a:r>
          </a:p>
          <a:p>
            <a:endParaRPr lang="en-US" sz="1100" dirty="0">
              <a:solidFill>
                <a:srgbClr val="FFFF00"/>
              </a:solidFill>
            </a:endParaRPr>
          </a:p>
        </p:txBody>
      </p:sp>
      <p:sp>
        <p:nvSpPr>
          <p:cNvPr id="20" name="TextBox 19"/>
          <p:cNvSpPr txBox="1"/>
          <p:nvPr/>
        </p:nvSpPr>
        <p:spPr>
          <a:xfrm>
            <a:off x="3733800" y="2362200"/>
            <a:ext cx="1143000" cy="261610"/>
          </a:xfrm>
          <a:prstGeom prst="rect">
            <a:avLst/>
          </a:prstGeom>
          <a:noFill/>
        </p:spPr>
        <p:txBody>
          <a:bodyPr wrap="square" rtlCol="0">
            <a:spAutoFit/>
          </a:bodyPr>
          <a:lstStyle/>
          <a:p>
            <a:r>
              <a:rPr lang="en-US" sz="1100" dirty="0" smtClean="0">
                <a:solidFill>
                  <a:srgbClr val="FFFF00"/>
                </a:solidFill>
              </a:rPr>
              <a:t>Becky Schaly</a:t>
            </a:r>
            <a:endParaRPr lang="en-US" sz="11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ccc eapa statehouse map cole.jpg"/>
          <p:cNvPicPr>
            <a:picLocks noChangeAspect="1"/>
          </p:cNvPicPr>
          <p:nvPr/>
        </p:nvPicPr>
        <p:blipFill>
          <a:blip r:embed="rId3" cstate="print"/>
          <a:stretch>
            <a:fillRect/>
          </a:stretch>
        </p:blipFill>
        <p:spPr>
          <a:xfrm>
            <a:off x="457200" y="685800"/>
            <a:ext cx="8229600" cy="5486400"/>
          </a:xfrm>
          <a:prstGeom prst="rect">
            <a:avLst/>
          </a:prstGeom>
        </p:spPr>
      </p:pic>
      <p:sp>
        <p:nvSpPr>
          <p:cNvPr id="3" name="TextBox 2"/>
          <p:cNvSpPr txBox="1"/>
          <p:nvPr/>
        </p:nvSpPr>
        <p:spPr>
          <a:xfrm>
            <a:off x="609600" y="4495800"/>
            <a:ext cx="3733800" cy="1323439"/>
          </a:xfrm>
          <a:prstGeom prst="rect">
            <a:avLst/>
          </a:prstGeom>
          <a:noFill/>
        </p:spPr>
        <p:txBody>
          <a:bodyPr wrap="square" rtlCol="0">
            <a:spAutoFit/>
          </a:bodyPr>
          <a:lstStyle/>
          <a:p>
            <a:r>
              <a:rPr lang="en-US" sz="1600" dirty="0" smtClean="0">
                <a:solidFill>
                  <a:srgbClr val="FFFF00"/>
                </a:solidFill>
              </a:rPr>
              <a:t>State Map Room.  Brad Cole, CCAO </a:t>
            </a:r>
            <a:r>
              <a:rPr lang="en-US" sz="1600" dirty="0" smtClean="0">
                <a:solidFill>
                  <a:srgbClr val="FFFF00"/>
                </a:solidFill>
              </a:rPr>
              <a:t>said that CCAO donated </a:t>
            </a:r>
            <a:r>
              <a:rPr lang="en-US" sz="1600" dirty="0" smtClean="0">
                <a:solidFill>
                  <a:srgbClr val="FFFF00"/>
                </a:solidFill>
              </a:rPr>
              <a:t>funds for this map of all counties to be placed into this room. CCC/EAPA members waiting to go on the tour</a:t>
            </a:r>
            <a:endParaRPr lang="en-US" sz="16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 ccc eapa statehouse map members.jpg"/>
          <p:cNvPicPr>
            <a:picLocks noChangeAspect="1"/>
          </p:cNvPicPr>
          <p:nvPr/>
        </p:nvPicPr>
        <p:blipFill>
          <a:blip r:embed="rId3" cstate="print"/>
          <a:stretch>
            <a:fillRect/>
          </a:stretch>
        </p:blipFill>
        <p:spPr>
          <a:xfrm>
            <a:off x="497416" y="457200"/>
            <a:ext cx="8265583" cy="5410200"/>
          </a:xfrm>
          <a:prstGeom prst="rect">
            <a:avLst/>
          </a:prstGeom>
        </p:spPr>
      </p:pic>
      <p:sp>
        <p:nvSpPr>
          <p:cNvPr id="4" name="TextBox 3"/>
          <p:cNvSpPr txBox="1"/>
          <p:nvPr/>
        </p:nvSpPr>
        <p:spPr>
          <a:xfrm>
            <a:off x="1447800" y="5943600"/>
            <a:ext cx="6400800" cy="369332"/>
          </a:xfrm>
          <a:prstGeom prst="rect">
            <a:avLst/>
          </a:prstGeom>
          <a:noFill/>
        </p:spPr>
        <p:txBody>
          <a:bodyPr wrap="square" rtlCol="0">
            <a:spAutoFit/>
          </a:bodyPr>
          <a:lstStyle/>
          <a:p>
            <a:pPr algn="ctr"/>
            <a:r>
              <a:rPr lang="en-US" dirty="0" smtClean="0">
                <a:solidFill>
                  <a:srgbClr val="FFFF00"/>
                </a:solidFill>
              </a:rPr>
              <a:t>CCC/EAPA members standing on their respective counties</a:t>
            </a:r>
            <a:endParaRPr lang="en-US"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ccc eapa staehouse government.jpg"/>
          <p:cNvPicPr>
            <a:picLocks noChangeAspect="1"/>
          </p:cNvPicPr>
          <p:nvPr/>
        </p:nvPicPr>
        <p:blipFill>
          <a:blip r:embed="rId3" cstate="print"/>
          <a:stretch>
            <a:fillRect/>
          </a:stretch>
        </p:blipFill>
        <p:spPr>
          <a:xfrm>
            <a:off x="381000" y="838200"/>
            <a:ext cx="2788920" cy="5486400"/>
          </a:xfrm>
          <a:prstGeom prst="rect">
            <a:avLst/>
          </a:prstGeom>
        </p:spPr>
      </p:pic>
      <p:pic>
        <p:nvPicPr>
          <p:cNvPr id="3" name="Picture 2" descr="2015 ccc eapa statehouse bell.jpg"/>
          <p:cNvPicPr>
            <a:picLocks noChangeAspect="1"/>
          </p:cNvPicPr>
          <p:nvPr/>
        </p:nvPicPr>
        <p:blipFill>
          <a:blip r:embed="rId4" cstate="print"/>
          <a:stretch>
            <a:fillRect/>
          </a:stretch>
        </p:blipFill>
        <p:spPr>
          <a:xfrm>
            <a:off x="4038600" y="3124200"/>
            <a:ext cx="4114800" cy="3124200"/>
          </a:xfrm>
          <a:prstGeom prst="rect">
            <a:avLst/>
          </a:prstGeom>
        </p:spPr>
      </p:pic>
      <p:pic>
        <p:nvPicPr>
          <p:cNvPr id="4" name="Picture 3" descr="2015 ccc eapa statehouse liberty.jpg"/>
          <p:cNvPicPr>
            <a:picLocks noChangeAspect="1"/>
          </p:cNvPicPr>
          <p:nvPr/>
        </p:nvPicPr>
        <p:blipFill>
          <a:blip r:embed="rId5" cstate="print"/>
          <a:srcRect l="3333" t="11111" b="9722"/>
          <a:stretch>
            <a:fillRect/>
          </a:stretch>
        </p:blipFill>
        <p:spPr>
          <a:xfrm>
            <a:off x="3200400" y="228600"/>
            <a:ext cx="5582653" cy="2743200"/>
          </a:xfrm>
          <a:prstGeom prst="rect">
            <a:avLst/>
          </a:prstGeom>
        </p:spPr>
      </p:pic>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ccc eapa statehouse elevator.jpg"/>
          <p:cNvPicPr>
            <a:picLocks noChangeAspect="1"/>
          </p:cNvPicPr>
          <p:nvPr/>
        </p:nvPicPr>
        <p:blipFill>
          <a:blip r:embed="rId3" cstate="print"/>
          <a:stretch>
            <a:fillRect/>
          </a:stretch>
        </p:blipFill>
        <p:spPr>
          <a:xfrm>
            <a:off x="533400" y="381000"/>
            <a:ext cx="4114800" cy="4267200"/>
          </a:xfrm>
          <a:prstGeom prst="rect">
            <a:avLst/>
          </a:prstGeom>
        </p:spPr>
      </p:pic>
      <p:pic>
        <p:nvPicPr>
          <p:cNvPr id="3" name="Picture 2" descr="2015 ccc eapa statehouse coach.jpg"/>
          <p:cNvPicPr>
            <a:picLocks noChangeAspect="1"/>
          </p:cNvPicPr>
          <p:nvPr/>
        </p:nvPicPr>
        <p:blipFill>
          <a:blip r:embed="rId4" cstate="print"/>
          <a:srcRect l="8400" t="26000" r="13600"/>
          <a:stretch>
            <a:fillRect/>
          </a:stretch>
        </p:blipFill>
        <p:spPr>
          <a:xfrm>
            <a:off x="3962400" y="3657600"/>
            <a:ext cx="4685270" cy="2667000"/>
          </a:xfrm>
          <a:prstGeom prst="rect">
            <a:avLst/>
          </a:prstGeom>
        </p:spPr>
      </p:pic>
      <p:pic>
        <p:nvPicPr>
          <p:cNvPr id="4" name="Picture 3" descr="2015 ccc eapa statehouse door.jpg"/>
          <p:cNvPicPr>
            <a:picLocks noChangeAspect="1"/>
          </p:cNvPicPr>
          <p:nvPr/>
        </p:nvPicPr>
        <p:blipFill>
          <a:blip r:embed="rId5" cstate="print"/>
          <a:stretch>
            <a:fillRect/>
          </a:stretch>
        </p:blipFill>
        <p:spPr>
          <a:xfrm>
            <a:off x="5486400" y="228600"/>
            <a:ext cx="2438400" cy="3200400"/>
          </a:xfrm>
          <a:prstGeom prst="rect">
            <a:avLst/>
          </a:prstGeom>
        </p:spPr>
      </p:pic>
      <p:sp>
        <p:nvSpPr>
          <p:cNvPr id="5" name="TextBox 4"/>
          <p:cNvSpPr txBox="1"/>
          <p:nvPr/>
        </p:nvSpPr>
        <p:spPr>
          <a:xfrm>
            <a:off x="1143000" y="3048000"/>
            <a:ext cx="2209800" cy="369332"/>
          </a:xfrm>
          <a:prstGeom prst="rect">
            <a:avLst/>
          </a:prstGeom>
          <a:noFill/>
        </p:spPr>
        <p:txBody>
          <a:bodyPr wrap="square" rtlCol="0">
            <a:spAutoFit/>
          </a:bodyPr>
          <a:lstStyle/>
          <a:p>
            <a:r>
              <a:rPr lang="en-US" dirty="0" smtClean="0">
                <a:solidFill>
                  <a:srgbClr val="FFFF00"/>
                </a:solidFill>
              </a:rPr>
              <a:t>Statehouse elevator</a:t>
            </a:r>
            <a:endParaRPr lang="en-US" dirty="0">
              <a:solidFill>
                <a:srgbClr val="FFFF00"/>
              </a:solidFill>
            </a:endParaRPr>
          </a:p>
        </p:txBody>
      </p:sp>
      <p:sp>
        <p:nvSpPr>
          <p:cNvPr id="6" name="TextBox 5"/>
          <p:cNvSpPr txBox="1"/>
          <p:nvPr/>
        </p:nvSpPr>
        <p:spPr>
          <a:xfrm>
            <a:off x="5410200" y="2895600"/>
            <a:ext cx="2514600" cy="307777"/>
          </a:xfrm>
          <a:prstGeom prst="rect">
            <a:avLst/>
          </a:prstGeom>
          <a:noFill/>
        </p:spPr>
        <p:txBody>
          <a:bodyPr wrap="square" rtlCol="0">
            <a:spAutoFit/>
          </a:bodyPr>
          <a:lstStyle/>
          <a:p>
            <a:pPr algn="ctr"/>
            <a:r>
              <a:rPr lang="en-US" sz="1400" dirty="0" smtClean="0">
                <a:solidFill>
                  <a:srgbClr val="FFFF00"/>
                </a:solidFill>
              </a:rPr>
              <a:t>Statehouse doors recessed</a:t>
            </a:r>
            <a:endParaRPr lang="en-US" sz="1400" dirty="0">
              <a:solidFill>
                <a:srgbClr val="FFFF00"/>
              </a:solidFill>
            </a:endParaRPr>
          </a:p>
        </p:txBody>
      </p:sp>
      <p:sp>
        <p:nvSpPr>
          <p:cNvPr id="7" name="TextBox 6"/>
          <p:cNvSpPr txBox="1"/>
          <p:nvPr/>
        </p:nvSpPr>
        <p:spPr>
          <a:xfrm>
            <a:off x="7162800" y="3733800"/>
            <a:ext cx="1524000" cy="369332"/>
          </a:xfrm>
          <a:prstGeom prst="rect">
            <a:avLst/>
          </a:prstGeom>
          <a:noFill/>
        </p:spPr>
        <p:txBody>
          <a:bodyPr wrap="square" rtlCol="0">
            <a:spAutoFit/>
          </a:bodyPr>
          <a:lstStyle/>
          <a:p>
            <a:r>
              <a:rPr lang="en-US" dirty="0" smtClean="0">
                <a:solidFill>
                  <a:srgbClr val="FFFF00"/>
                </a:solidFill>
              </a:rPr>
              <a:t>Stage Coach</a:t>
            </a:r>
            <a:endParaRPr lang="en-US"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ccc eapa statehouse commissioner.jpg"/>
          <p:cNvPicPr>
            <a:picLocks noChangeAspect="1"/>
          </p:cNvPicPr>
          <p:nvPr/>
        </p:nvPicPr>
        <p:blipFill>
          <a:blip r:embed="rId3" cstate="print"/>
          <a:srcRect l="14815" t="23333" r="9259"/>
          <a:stretch>
            <a:fillRect/>
          </a:stretch>
        </p:blipFill>
        <p:spPr>
          <a:xfrm>
            <a:off x="304800" y="762000"/>
            <a:ext cx="3124200" cy="5257800"/>
          </a:xfrm>
          <a:prstGeom prst="rect">
            <a:avLst/>
          </a:prstGeom>
        </p:spPr>
      </p:pic>
      <p:pic>
        <p:nvPicPr>
          <p:cNvPr id="4" name="Picture 3" descr="2015 ccc eapa rotunda seal.jpg"/>
          <p:cNvPicPr>
            <a:picLocks noChangeAspect="1"/>
          </p:cNvPicPr>
          <p:nvPr/>
        </p:nvPicPr>
        <p:blipFill>
          <a:blip r:embed="rId4" cstate="print"/>
          <a:stretch>
            <a:fillRect/>
          </a:stretch>
        </p:blipFill>
        <p:spPr>
          <a:xfrm>
            <a:off x="4114800" y="228600"/>
            <a:ext cx="4114800" cy="3048000"/>
          </a:xfrm>
          <a:prstGeom prst="rect">
            <a:avLst/>
          </a:prstGeom>
        </p:spPr>
      </p:pic>
      <p:pic>
        <p:nvPicPr>
          <p:cNvPr id="5" name="Picture 4" descr="2015 ccc eapa rotunda.jpg"/>
          <p:cNvPicPr>
            <a:picLocks noChangeAspect="1"/>
          </p:cNvPicPr>
          <p:nvPr/>
        </p:nvPicPr>
        <p:blipFill>
          <a:blip r:embed="rId5" cstate="print"/>
          <a:stretch>
            <a:fillRect/>
          </a:stretch>
        </p:blipFill>
        <p:spPr>
          <a:xfrm>
            <a:off x="3581400" y="3048000"/>
            <a:ext cx="5207000" cy="3124200"/>
          </a:xfrm>
          <a:prstGeom prst="rect">
            <a:avLst/>
          </a:prstGeom>
        </p:spPr>
      </p:pic>
      <p:sp>
        <p:nvSpPr>
          <p:cNvPr id="6" name="TextBox 5"/>
          <p:cNvSpPr txBox="1"/>
          <p:nvPr/>
        </p:nvSpPr>
        <p:spPr>
          <a:xfrm>
            <a:off x="838200" y="4343400"/>
            <a:ext cx="2438400" cy="738664"/>
          </a:xfrm>
          <a:prstGeom prst="rect">
            <a:avLst/>
          </a:prstGeom>
          <a:noFill/>
        </p:spPr>
        <p:txBody>
          <a:bodyPr wrap="square" rtlCol="0">
            <a:spAutoFit/>
          </a:bodyPr>
          <a:lstStyle/>
          <a:p>
            <a:r>
              <a:rPr lang="en-US" sz="1400" dirty="0" smtClean="0">
                <a:solidFill>
                  <a:srgbClr val="FFFF00"/>
                </a:solidFill>
              </a:rPr>
              <a:t>Richland Commissioner Marilyn John &amp; Belinda Fulton</a:t>
            </a:r>
            <a:endParaRPr lang="en-US" sz="1400" dirty="0">
              <a:solidFill>
                <a:srgbClr val="FFFF00"/>
              </a:solidFill>
            </a:endParaRPr>
          </a:p>
        </p:txBody>
      </p:sp>
      <p:sp>
        <p:nvSpPr>
          <p:cNvPr id="7" name="TextBox 6"/>
          <p:cNvSpPr txBox="1"/>
          <p:nvPr/>
        </p:nvSpPr>
        <p:spPr>
          <a:xfrm>
            <a:off x="5410200" y="2590800"/>
            <a:ext cx="2057400" cy="369332"/>
          </a:xfrm>
          <a:prstGeom prst="rect">
            <a:avLst/>
          </a:prstGeom>
          <a:noFill/>
        </p:spPr>
        <p:txBody>
          <a:bodyPr wrap="square" rtlCol="0">
            <a:spAutoFit/>
          </a:bodyPr>
          <a:lstStyle/>
          <a:p>
            <a:r>
              <a:rPr lang="en-US" dirty="0" smtClean="0">
                <a:solidFill>
                  <a:srgbClr val="FFFF00"/>
                </a:solidFill>
              </a:rPr>
              <a:t>Rotunda &amp; Seal</a:t>
            </a:r>
            <a:endParaRPr lang="en-US"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ccc eapa perry pic.jpg"/>
          <p:cNvPicPr>
            <a:picLocks noChangeAspect="1"/>
          </p:cNvPicPr>
          <p:nvPr/>
        </p:nvPicPr>
        <p:blipFill>
          <a:blip r:embed="rId3" cstate="print"/>
          <a:stretch>
            <a:fillRect/>
          </a:stretch>
        </p:blipFill>
        <p:spPr>
          <a:xfrm>
            <a:off x="533400" y="533400"/>
            <a:ext cx="8001000" cy="5943600"/>
          </a:xfrm>
          <a:prstGeom prst="rect">
            <a:avLst/>
          </a:prstGeom>
        </p:spPr>
      </p:pic>
      <p:sp>
        <p:nvSpPr>
          <p:cNvPr id="4" name="Rectangle 3"/>
          <p:cNvSpPr/>
          <p:nvPr/>
        </p:nvSpPr>
        <p:spPr>
          <a:xfrm>
            <a:off x="685800" y="685800"/>
            <a:ext cx="2971800" cy="5816977"/>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Perry's Victory depicts a key battle of the War of 1812, The Battle of Lake Erie, in which Oliver Hazard Perry led the American forces to victory over the British. Perry's flagship, the Lawrence, had caught fire and his crew suffered heavy casualties. The survivors, including Perry, rowed to another American ship, the Niagara, and continued the battle, outmaneuvering the British.</a:t>
            </a:r>
          </a:p>
          <a:p>
            <a:r>
              <a:rPr lang="en-US" sz="1200" dirty="0" smtClean="0">
                <a:solidFill>
                  <a:schemeClr val="bg1"/>
                </a:solidFill>
                <a:latin typeface="Times New Roman" pitchFamily="18" charset="0"/>
                <a:cs typeface="Times New Roman" pitchFamily="18" charset="0"/>
              </a:rPr>
              <a:t> </a:t>
            </a:r>
          </a:p>
          <a:p>
            <a:r>
              <a:rPr lang="en-US" sz="1200" dirty="0" smtClean="0">
                <a:solidFill>
                  <a:schemeClr val="bg1"/>
                </a:solidFill>
                <a:latin typeface="Times New Roman" pitchFamily="18" charset="0"/>
                <a:cs typeface="Times New Roman" pitchFamily="18" charset="0"/>
              </a:rPr>
              <a:t>Perry is the original speaker of the famous quote "We have met the enemy and they are ours." His battle cry at Lake Erie was "Don't give up the ship." Perry is also known for overcoming near-death experiences in battle and from illness, attributed to "Perry's Luck." The victory at the Battle of Lake Erie is attributed to this mysterious good fortune.</a:t>
            </a:r>
          </a:p>
          <a:p>
            <a:r>
              <a:rPr lang="en-US" sz="1200" dirty="0" smtClean="0">
                <a:solidFill>
                  <a:schemeClr val="bg1"/>
                </a:solidFill>
                <a:latin typeface="Times New Roman" pitchFamily="18" charset="0"/>
                <a:cs typeface="Times New Roman" pitchFamily="18" charset="0"/>
              </a:rPr>
              <a:t> </a:t>
            </a:r>
          </a:p>
          <a:p>
            <a:r>
              <a:rPr lang="en-US" sz="1200" dirty="0" smtClean="0">
                <a:solidFill>
                  <a:schemeClr val="bg1"/>
                </a:solidFill>
                <a:latin typeface="Times New Roman" pitchFamily="18" charset="0"/>
                <a:cs typeface="Times New Roman" pitchFamily="18" charset="0"/>
              </a:rPr>
              <a:t>Ohio artist William Powell created the painting Perry's Victory as the first piece of artwork commissioned by the State of Ohio. But after completing it, Powell asked for three times the agreed-upon price, refusing to give up the painting. Instead, he exhibited the painting around the nation and received another commission for a similar piece which now hangs in the U.S. Capitol in Washington, D.C. Finally, the State of Ohio met Perry's higher price, and the painting hangs in the Rotunda at the Ohio Statehouse.</a:t>
            </a:r>
            <a:endParaRPr lang="en-US" sz="1200" dirty="0">
              <a:solidFill>
                <a:schemeClr val="bg1"/>
              </a:solidFill>
              <a:latin typeface="Times New Roman" pitchFamily="18" charset="0"/>
              <a:cs typeface="Times New Roman" pitchFamily="18" charset="0"/>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2515 ccc eapa statehouse ladies gallery.jpg"/>
          <p:cNvPicPr>
            <a:picLocks noChangeAspect="1"/>
          </p:cNvPicPr>
          <p:nvPr/>
        </p:nvPicPr>
        <p:blipFill>
          <a:blip r:embed="rId3" cstate="print"/>
          <a:srcRect l="1667" r="7500"/>
          <a:stretch>
            <a:fillRect/>
          </a:stretch>
        </p:blipFill>
        <p:spPr>
          <a:xfrm>
            <a:off x="228600" y="533400"/>
            <a:ext cx="8305800" cy="5867400"/>
          </a:xfrm>
          <a:prstGeom prst="rect">
            <a:avLst/>
          </a:prstGeom>
        </p:spPr>
      </p:pic>
      <p:sp>
        <p:nvSpPr>
          <p:cNvPr id="4" name="TextBox 3"/>
          <p:cNvSpPr txBox="1"/>
          <p:nvPr/>
        </p:nvSpPr>
        <p:spPr>
          <a:xfrm>
            <a:off x="6477000" y="4648200"/>
            <a:ext cx="1676400" cy="261610"/>
          </a:xfrm>
          <a:prstGeom prst="rect">
            <a:avLst/>
          </a:prstGeom>
          <a:noFill/>
        </p:spPr>
        <p:txBody>
          <a:bodyPr wrap="square" rtlCol="0">
            <a:spAutoFit/>
          </a:bodyPr>
          <a:lstStyle/>
          <a:p>
            <a:r>
              <a:rPr lang="en-US" sz="1100" dirty="0" smtClean="0">
                <a:solidFill>
                  <a:srgbClr val="FFFF00"/>
                </a:solidFill>
              </a:rPr>
              <a:t>Tour Guide Ms. Trump</a:t>
            </a:r>
            <a:endParaRPr lang="en-US" sz="1100" dirty="0">
              <a:solidFill>
                <a:srgbClr val="FFFF00"/>
              </a:solidFill>
            </a:endParaRPr>
          </a:p>
        </p:txBody>
      </p:sp>
      <p:sp>
        <p:nvSpPr>
          <p:cNvPr id="5" name="TextBox 4"/>
          <p:cNvSpPr txBox="1"/>
          <p:nvPr/>
        </p:nvSpPr>
        <p:spPr>
          <a:xfrm>
            <a:off x="4038600" y="5029200"/>
            <a:ext cx="1143000" cy="430887"/>
          </a:xfrm>
          <a:prstGeom prst="rect">
            <a:avLst/>
          </a:prstGeom>
          <a:noFill/>
        </p:spPr>
        <p:txBody>
          <a:bodyPr wrap="square" rtlCol="0">
            <a:spAutoFit/>
          </a:bodyPr>
          <a:lstStyle/>
          <a:p>
            <a:r>
              <a:rPr lang="en-US" sz="1100" dirty="0" smtClean="0">
                <a:solidFill>
                  <a:srgbClr val="FFFF00"/>
                </a:solidFill>
              </a:rPr>
              <a:t>Maria Newlove</a:t>
            </a:r>
            <a:endParaRPr lang="en-US" sz="1100" dirty="0">
              <a:solidFill>
                <a:srgbClr val="FFFF00"/>
              </a:solidFill>
            </a:endParaRPr>
          </a:p>
        </p:txBody>
      </p:sp>
      <p:sp>
        <p:nvSpPr>
          <p:cNvPr id="6" name="TextBox 5"/>
          <p:cNvSpPr txBox="1"/>
          <p:nvPr/>
        </p:nvSpPr>
        <p:spPr>
          <a:xfrm>
            <a:off x="533400" y="4724400"/>
            <a:ext cx="990600" cy="261610"/>
          </a:xfrm>
          <a:prstGeom prst="rect">
            <a:avLst/>
          </a:prstGeom>
          <a:noFill/>
        </p:spPr>
        <p:txBody>
          <a:bodyPr wrap="square" rtlCol="0">
            <a:spAutoFit/>
          </a:bodyPr>
          <a:lstStyle/>
          <a:p>
            <a:r>
              <a:rPr lang="en-US" sz="1100" dirty="0" smtClean="0">
                <a:solidFill>
                  <a:srgbClr val="FFFF00"/>
                </a:solidFill>
              </a:rPr>
              <a:t>Linda Reigle</a:t>
            </a:r>
            <a:endParaRPr lang="en-US" sz="1100" dirty="0">
              <a:solidFill>
                <a:srgbClr val="FFFF00"/>
              </a:solidFill>
            </a:endParaRPr>
          </a:p>
        </p:txBody>
      </p:sp>
      <p:sp>
        <p:nvSpPr>
          <p:cNvPr id="7" name="Rectangle 6"/>
          <p:cNvSpPr/>
          <p:nvPr/>
        </p:nvSpPr>
        <p:spPr>
          <a:xfrm>
            <a:off x="2590800" y="2743200"/>
            <a:ext cx="3352800" cy="1384995"/>
          </a:xfrm>
          <a:prstGeom prst="rect">
            <a:avLst/>
          </a:prstGeom>
        </p:spPr>
        <p:txBody>
          <a:bodyPr wrap="square">
            <a:spAutoFit/>
          </a:bodyPr>
          <a:lstStyle/>
          <a:p>
            <a:r>
              <a:rPr lang="en-US" sz="1400" dirty="0" smtClean="0">
                <a:solidFill>
                  <a:srgbClr val="FFFF00"/>
                </a:solidFill>
                <a:latin typeface="Times New Roman" pitchFamily="18" charset="0"/>
                <a:cs typeface="Times New Roman" pitchFamily="18" charset="0"/>
              </a:rPr>
              <a:t>Nancy Putnam Hollister was the first, and to date only, female Governor, serving  briefly from December 1998 to January 1999. She only served 11 days in office, making her Ohio's shortest-serving Governor, as she was finishing out Voinovich's term</a:t>
            </a:r>
            <a:endParaRPr lang="en-US" sz="1400" dirty="0">
              <a:solidFill>
                <a:srgbClr val="FFFF00"/>
              </a:solidFill>
              <a:latin typeface="Times New Roman" pitchFamily="18" charset="0"/>
              <a:cs typeface="Times New Roman" pitchFamily="18" charset="0"/>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ccc eapa senate floor.jpg"/>
          <p:cNvPicPr>
            <a:picLocks noChangeAspect="1"/>
          </p:cNvPicPr>
          <p:nvPr/>
        </p:nvPicPr>
        <p:blipFill>
          <a:blip r:embed="rId3" cstate="print"/>
          <a:stretch>
            <a:fillRect/>
          </a:stretch>
        </p:blipFill>
        <p:spPr>
          <a:xfrm>
            <a:off x="304800" y="2514600"/>
            <a:ext cx="5029200" cy="4068567"/>
          </a:xfrm>
          <a:prstGeom prst="rect">
            <a:avLst/>
          </a:prstGeom>
        </p:spPr>
      </p:pic>
      <p:pic>
        <p:nvPicPr>
          <p:cNvPr id="3" name="Picture 2" descr="2015 ccc eapa senate ceiling.jpg"/>
          <p:cNvPicPr>
            <a:picLocks noChangeAspect="1"/>
          </p:cNvPicPr>
          <p:nvPr/>
        </p:nvPicPr>
        <p:blipFill>
          <a:blip r:embed="rId4" cstate="print"/>
          <a:stretch>
            <a:fillRect/>
          </a:stretch>
        </p:blipFill>
        <p:spPr>
          <a:xfrm>
            <a:off x="4648200" y="152400"/>
            <a:ext cx="4267200" cy="3048000"/>
          </a:xfrm>
          <a:prstGeom prst="rect">
            <a:avLst/>
          </a:prstGeom>
        </p:spPr>
      </p:pic>
      <p:sp>
        <p:nvSpPr>
          <p:cNvPr id="4" name="TextBox 3"/>
          <p:cNvSpPr txBox="1"/>
          <p:nvPr/>
        </p:nvSpPr>
        <p:spPr>
          <a:xfrm>
            <a:off x="838200" y="914400"/>
            <a:ext cx="2743200" cy="1477328"/>
          </a:xfrm>
          <a:prstGeom prst="rect">
            <a:avLst/>
          </a:prstGeom>
          <a:noFill/>
        </p:spPr>
        <p:txBody>
          <a:bodyPr wrap="square" rtlCol="0">
            <a:spAutoFit/>
          </a:bodyPr>
          <a:lstStyle/>
          <a:p>
            <a:pPr algn="ctr"/>
            <a:r>
              <a:rPr lang="en-US" dirty="0" smtClean="0">
                <a:solidFill>
                  <a:schemeClr val="tx2">
                    <a:lumMod val="60000"/>
                    <a:lumOff val="40000"/>
                  </a:schemeClr>
                </a:solidFill>
              </a:rPr>
              <a:t>Senate Floor.</a:t>
            </a:r>
          </a:p>
          <a:p>
            <a:pPr algn="ctr"/>
            <a:r>
              <a:rPr lang="en-US" dirty="0" smtClean="0">
                <a:solidFill>
                  <a:schemeClr val="tx2">
                    <a:lumMod val="60000"/>
                    <a:lumOff val="40000"/>
                  </a:schemeClr>
                </a:solidFill>
              </a:rPr>
              <a:t>You can only walk on the floor if invited by Senate  same with House Floor.</a:t>
            </a:r>
            <a:endParaRPr lang="en-US" dirty="0">
              <a:solidFill>
                <a:schemeClr val="tx2">
                  <a:lumMod val="60000"/>
                  <a:lumOff val="40000"/>
                </a:schemeClr>
              </a:solidFill>
            </a:endParaRPr>
          </a:p>
        </p:txBody>
      </p:sp>
      <p:sp>
        <p:nvSpPr>
          <p:cNvPr id="5" name="TextBox 4"/>
          <p:cNvSpPr txBox="1"/>
          <p:nvPr/>
        </p:nvSpPr>
        <p:spPr>
          <a:xfrm>
            <a:off x="5715000" y="3505200"/>
            <a:ext cx="2743200" cy="646331"/>
          </a:xfrm>
          <a:prstGeom prst="rect">
            <a:avLst/>
          </a:prstGeom>
          <a:noFill/>
        </p:spPr>
        <p:txBody>
          <a:bodyPr wrap="square" rtlCol="0">
            <a:spAutoFit/>
          </a:bodyPr>
          <a:lstStyle/>
          <a:p>
            <a:pPr algn="ctr"/>
            <a:r>
              <a:rPr lang="en-US" dirty="0" smtClean="0">
                <a:solidFill>
                  <a:schemeClr val="tx2">
                    <a:lumMod val="60000"/>
                    <a:lumOff val="40000"/>
                  </a:schemeClr>
                </a:solidFill>
              </a:rPr>
              <a:t>Senate Ceiling.</a:t>
            </a:r>
          </a:p>
          <a:p>
            <a:pPr algn="ctr"/>
            <a:r>
              <a:rPr lang="en-US" dirty="0" smtClean="0">
                <a:solidFill>
                  <a:schemeClr val="tx2">
                    <a:lumMod val="60000"/>
                    <a:lumOff val="40000"/>
                  </a:schemeClr>
                </a:solidFill>
              </a:rPr>
              <a:t>Replica oil lamps</a:t>
            </a:r>
            <a:endParaRPr lang="en-US" dirty="0">
              <a:solidFill>
                <a:schemeClr val="tx2">
                  <a:lumMod val="60000"/>
                  <a:lumOff val="40000"/>
                </a:schemeClr>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457200"/>
            <a:ext cx="5660589" cy="523220"/>
          </a:xfrm>
          <a:prstGeom prst="rect">
            <a:avLst/>
          </a:prstGeom>
        </p:spPr>
        <p:txBody>
          <a:bodyPr wrap="none">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Franklin County Commissioners</a:t>
            </a:r>
          </a:p>
        </p:txBody>
      </p:sp>
      <p:pic>
        <p:nvPicPr>
          <p:cNvPr id="2050" name="Picture 2" descr="http://commissioners.franklincountyohio.gov/assets/images/commissioner-marilyn-brown.jpg"/>
          <p:cNvPicPr>
            <a:picLocks noChangeAspect="1" noChangeArrowheads="1"/>
          </p:cNvPicPr>
          <p:nvPr/>
        </p:nvPicPr>
        <p:blipFill>
          <a:blip r:embed="rId3" cstate="print"/>
          <a:srcRect/>
          <a:stretch>
            <a:fillRect/>
          </a:stretch>
        </p:blipFill>
        <p:spPr bwMode="auto">
          <a:xfrm>
            <a:off x="914400" y="1066800"/>
            <a:ext cx="1600200" cy="1981200"/>
          </a:xfrm>
          <a:prstGeom prst="rect">
            <a:avLst/>
          </a:prstGeom>
          <a:noFill/>
        </p:spPr>
      </p:pic>
      <p:sp>
        <p:nvSpPr>
          <p:cNvPr id="9" name="Rectangle 8"/>
          <p:cNvSpPr/>
          <p:nvPr/>
        </p:nvSpPr>
        <p:spPr>
          <a:xfrm>
            <a:off x="990600" y="3124200"/>
            <a:ext cx="1623330" cy="338554"/>
          </a:xfrm>
          <a:prstGeom prst="rect">
            <a:avLst/>
          </a:prstGeom>
        </p:spPr>
        <p:txBody>
          <a:bodyPr wrap="none">
            <a:spAutoFit/>
          </a:bodyPr>
          <a:lstStyle/>
          <a:p>
            <a:r>
              <a:rPr lang="en-US" sz="1600" b="1" dirty="0" smtClean="0"/>
              <a:t>Marilyn Brown</a:t>
            </a:r>
            <a:endParaRPr lang="en-US" sz="1600" dirty="0"/>
          </a:p>
        </p:txBody>
      </p:sp>
      <p:pic>
        <p:nvPicPr>
          <p:cNvPr id="2052" name="Picture 4" descr="http://commissioners.franklincountyohio.gov/assets/images/commissioner-paula-brooks.jpg"/>
          <p:cNvPicPr>
            <a:picLocks noChangeAspect="1" noChangeArrowheads="1"/>
          </p:cNvPicPr>
          <p:nvPr/>
        </p:nvPicPr>
        <p:blipFill>
          <a:blip r:embed="rId4" cstate="print"/>
          <a:srcRect/>
          <a:stretch>
            <a:fillRect/>
          </a:stretch>
        </p:blipFill>
        <p:spPr bwMode="auto">
          <a:xfrm>
            <a:off x="3352800" y="1066800"/>
            <a:ext cx="1608804" cy="1981199"/>
          </a:xfrm>
          <a:prstGeom prst="rect">
            <a:avLst/>
          </a:prstGeom>
          <a:noFill/>
        </p:spPr>
      </p:pic>
      <p:sp>
        <p:nvSpPr>
          <p:cNvPr id="10" name="Rectangle 9"/>
          <p:cNvSpPr/>
          <p:nvPr/>
        </p:nvSpPr>
        <p:spPr>
          <a:xfrm>
            <a:off x="3505200" y="3124200"/>
            <a:ext cx="1462965" cy="338554"/>
          </a:xfrm>
          <a:prstGeom prst="rect">
            <a:avLst/>
          </a:prstGeom>
        </p:spPr>
        <p:txBody>
          <a:bodyPr wrap="none">
            <a:spAutoFit/>
          </a:bodyPr>
          <a:lstStyle/>
          <a:p>
            <a:r>
              <a:rPr lang="en-US" sz="1600" b="1" dirty="0" smtClean="0"/>
              <a:t>Paula Brooks</a:t>
            </a:r>
            <a:endParaRPr lang="en-US" sz="1600" dirty="0"/>
          </a:p>
        </p:txBody>
      </p:sp>
      <p:pic>
        <p:nvPicPr>
          <p:cNvPr id="2054" name="Picture 6" descr="http://commissioners.franklincountyohio.gov/assets/images/commissioner-john-ogrady.jpg"/>
          <p:cNvPicPr>
            <a:picLocks noChangeAspect="1" noChangeArrowheads="1"/>
          </p:cNvPicPr>
          <p:nvPr/>
        </p:nvPicPr>
        <p:blipFill>
          <a:blip r:embed="rId5" cstate="print"/>
          <a:srcRect/>
          <a:stretch>
            <a:fillRect/>
          </a:stretch>
        </p:blipFill>
        <p:spPr bwMode="auto">
          <a:xfrm>
            <a:off x="5638800" y="1066800"/>
            <a:ext cx="1638300" cy="1981200"/>
          </a:xfrm>
          <a:prstGeom prst="rect">
            <a:avLst/>
          </a:prstGeom>
          <a:noFill/>
        </p:spPr>
      </p:pic>
      <p:sp>
        <p:nvSpPr>
          <p:cNvPr id="12" name="Rectangle 11"/>
          <p:cNvSpPr/>
          <p:nvPr/>
        </p:nvSpPr>
        <p:spPr>
          <a:xfrm>
            <a:off x="5715000" y="3124200"/>
            <a:ext cx="1480598" cy="338554"/>
          </a:xfrm>
          <a:prstGeom prst="rect">
            <a:avLst/>
          </a:prstGeom>
        </p:spPr>
        <p:txBody>
          <a:bodyPr wrap="none">
            <a:spAutoFit/>
          </a:bodyPr>
          <a:lstStyle/>
          <a:p>
            <a:r>
              <a:rPr lang="en-US" sz="1600" b="1" dirty="0" smtClean="0"/>
              <a:t>John O'Grady</a:t>
            </a:r>
            <a:endParaRPr lang="en-US" sz="1600" dirty="0"/>
          </a:p>
        </p:txBody>
      </p:sp>
      <p:sp>
        <p:nvSpPr>
          <p:cNvPr id="14" name="Rectangle 13"/>
          <p:cNvSpPr/>
          <p:nvPr/>
        </p:nvSpPr>
        <p:spPr>
          <a:xfrm>
            <a:off x="228600" y="3581400"/>
            <a:ext cx="4549259" cy="523220"/>
          </a:xfrm>
          <a:prstGeom prst="rect">
            <a:avLst/>
          </a:prstGeom>
        </p:spPr>
        <p:txBody>
          <a:bodyPr wrap="none">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Franklin County Engineer</a:t>
            </a:r>
          </a:p>
        </p:txBody>
      </p:sp>
      <p:pic>
        <p:nvPicPr>
          <p:cNvPr id="2056" name="Picture 8" descr="http://www.franklincountyengineer.org/Assets/FranklinEngineer/images/Dean-Ringle-Photo-2005.jpg"/>
          <p:cNvPicPr>
            <a:picLocks noChangeAspect="1" noChangeArrowheads="1"/>
          </p:cNvPicPr>
          <p:nvPr/>
        </p:nvPicPr>
        <p:blipFill>
          <a:blip r:embed="rId6" cstate="print"/>
          <a:srcRect/>
          <a:stretch>
            <a:fillRect/>
          </a:stretch>
        </p:blipFill>
        <p:spPr bwMode="auto">
          <a:xfrm>
            <a:off x="1676400" y="4114800"/>
            <a:ext cx="1428750" cy="2000251"/>
          </a:xfrm>
          <a:prstGeom prst="rect">
            <a:avLst/>
          </a:prstGeom>
          <a:noFill/>
        </p:spPr>
      </p:pic>
      <p:sp>
        <p:nvSpPr>
          <p:cNvPr id="16" name="Rectangle 15"/>
          <p:cNvSpPr/>
          <p:nvPr/>
        </p:nvSpPr>
        <p:spPr>
          <a:xfrm>
            <a:off x="914400" y="6248400"/>
            <a:ext cx="2819400" cy="338554"/>
          </a:xfrm>
          <a:prstGeom prst="rect">
            <a:avLst/>
          </a:prstGeom>
        </p:spPr>
        <p:txBody>
          <a:bodyPr wrap="square">
            <a:spAutoFit/>
          </a:bodyPr>
          <a:lstStyle/>
          <a:p>
            <a:r>
              <a:rPr lang="en-US" sz="1600" b="1" dirty="0" smtClean="0"/>
              <a:t>Dean C. Ringle - P.E., P.S.</a:t>
            </a:r>
            <a:endParaRPr lang="en-US" sz="1600" dirty="0"/>
          </a:p>
        </p:txBody>
      </p:sp>
      <p:sp>
        <p:nvSpPr>
          <p:cNvPr id="17" name="Rectangle 16"/>
          <p:cNvSpPr/>
          <p:nvPr/>
        </p:nvSpPr>
        <p:spPr>
          <a:xfrm>
            <a:off x="4876800" y="4267200"/>
            <a:ext cx="3962400" cy="1815882"/>
          </a:xfrm>
          <a:prstGeom prst="rect">
            <a:avLst/>
          </a:prstGeom>
        </p:spPr>
        <p:txBody>
          <a:bodyPr wrap="square">
            <a:spAutoFit/>
          </a:bodyPr>
          <a:lstStyle/>
          <a:p>
            <a:pPr algn="ctr"/>
            <a:r>
              <a:rPr lang="en-US" sz="1400" dirty="0" smtClean="0"/>
              <a:t>Franklin County's government structure includes 33 agencies, 42 independently elected officials, and 39 appointed boards, commissions and committees. </a:t>
            </a:r>
          </a:p>
          <a:p>
            <a:pPr algn="ctr"/>
            <a:r>
              <a:rPr lang="en-US" sz="1400" dirty="0" smtClean="0"/>
              <a:t>Established: April 30, 1803</a:t>
            </a:r>
          </a:p>
          <a:p>
            <a:pPr algn="ctr"/>
            <a:r>
              <a:rPr lang="en-US" sz="1400" dirty="0" smtClean="0"/>
              <a:t>2010 Population: 1,163,414</a:t>
            </a:r>
          </a:p>
          <a:p>
            <a:pPr algn="ctr"/>
            <a:r>
              <a:rPr lang="en-US" sz="1400" dirty="0" smtClean="0"/>
              <a:t>Named for: Benjamin Franklin, American Statesman, Scientist and Inventor</a:t>
            </a:r>
            <a:endParaRPr lang="en-US" sz="1400" dirty="0"/>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cc eapa logo.JPG"/>
          <p:cNvPicPr>
            <a:picLocks noGrp="1" noChangeAspect="1"/>
          </p:cNvPicPr>
          <p:nvPr>
            <p:ph sz="half" idx="1"/>
          </p:nvPr>
        </p:nvPicPr>
        <p:blipFill>
          <a:blip r:embed="rId3" cstate="print"/>
          <a:stretch>
            <a:fillRect/>
          </a:stretch>
        </p:blipFill>
        <p:spPr>
          <a:xfrm>
            <a:off x="2057400" y="533400"/>
            <a:ext cx="4248807" cy="3200400"/>
          </a:xfrm>
        </p:spPr>
      </p:pic>
      <p:sp>
        <p:nvSpPr>
          <p:cNvPr id="2" name="TextBox 1"/>
          <p:cNvSpPr txBox="1"/>
          <p:nvPr/>
        </p:nvSpPr>
        <p:spPr>
          <a:xfrm>
            <a:off x="1143000" y="3886200"/>
            <a:ext cx="6324600" cy="2677656"/>
          </a:xfrm>
          <a:prstGeom prst="rect">
            <a:avLst/>
          </a:prstGeom>
          <a:noFill/>
        </p:spPr>
        <p:txBody>
          <a:bodyPr wrap="square" rtlCol="0">
            <a:spAutoFit/>
          </a:bodyPr>
          <a:lstStyle/>
          <a:p>
            <a:pPr algn="ctr"/>
            <a:r>
              <a:rPr lang="en-US" sz="2400" dirty="0" smtClean="0">
                <a:solidFill>
                  <a:srgbClr val="FFC000"/>
                </a:solidFill>
              </a:rPr>
              <a:t>47 in attendance</a:t>
            </a:r>
          </a:p>
          <a:p>
            <a:pPr algn="ctr"/>
            <a:r>
              <a:rPr lang="en-US" sz="2400" dirty="0" smtClean="0">
                <a:solidFill>
                  <a:srgbClr val="FFC000"/>
                </a:solidFill>
              </a:rPr>
              <a:t>representing 25 counties; </a:t>
            </a:r>
          </a:p>
          <a:p>
            <a:pPr algn="ctr"/>
            <a:r>
              <a:rPr lang="en-US" dirty="0" smtClean="0">
                <a:solidFill>
                  <a:srgbClr val="FFC000"/>
                </a:solidFill>
              </a:rPr>
              <a:t>Allen, Ashland, Ashtabula, Butler, Carroll, Clark, Erie, Gallia, Guernsey, Hancock, Highland, Huron, Licking, Lorain, Medina, Morrow, Ottawa, Pickaway, Richland, Ross, Summit, Tuscarawas, Union, Williams &amp; Wood</a:t>
            </a:r>
          </a:p>
          <a:p>
            <a:pPr algn="ctr"/>
            <a:r>
              <a:rPr lang="en-US" sz="2400" dirty="0" smtClean="0">
                <a:solidFill>
                  <a:srgbClr val="FFC000"/>
                </a:solidFill>
              </a:rPr>
              <a:t> 18 from engineers </a:t>
            </a:r>
          </a:p>
          <a:p>
            <a:pPr algn="ctr"/>
            <a:r>
              <a:rPr lang="en-US" sz="2400" dirty="0" smtClean="0">
                <a:solidFill>
                  <a:srgbClr val="FFC000"/>
                </a:solidFill>
              </a:rPr>
              <a:t>29 from commissioners office</a:t>
            </a:r>
            <a:endParaRPr lang="en-US" sz="2400" dirty="0">
              <a:solidFill>
                <a:srgbClr val="FFC0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424_110347155.jpg"/>
          <p:cNvPicPr>
            <a:picLocks noGrp="1" noChangeAspect="1"/>
          </p:cNvPicPr>
          <p:nvPr isPhoto="1"/>
        </p:nvPicPr>
        <p:blipFill>
          <a:blip r:embed="rId3" cstate="print">
            <a:lum/>
          </a:blip>
          <a:stretch>
            <a:fillRect/>
          </a:stretch>
        </p:blipFill>
        <p:spPr>
          <a:xfrm>
            <a:off x="381001" y="854075"/>
            <a:ext cx="8229600" cy="5470955"/>
          </a:xfrm>
          <a:prstGeom prst="rect">
            <a:avLst/>
          </a:prstGeom>
          <a:noFill/>
          <a:ln>
            <a:noFill/>
          </a:ln>
        </p:spPr>
      </p:pic>
      <p:sp>
        <p:nvSpPr>
          <p:cNvPr id="3" name="TextBox 2"/>
          <p:cNvSpPr txBox="1"/>
          <p:nvPr/>
        </p:nvSpPr>
        <p:spPr>
          <a:xfrm>
            <a:off x="6629400" y="4572000"/>
            <a:ext cx="1143000" cy="261610"/>
          </a:xfrm>
          <a:prstGeom prst="rect">
            <a:avLst/>
          </a:prstGeom>
          <a:noFill/>
        </p:spPr>
        <p:txBody>
          <a:bodyPr wrap="square" rtlCol="0">
            <a:spAutoFit/>
          </a:bodyPr>
          <a:lstStyle/>
          <a:p>
            <a:r>
              <a:rPr lang="en-US" sz="1100" dirty="0" smtClean="0">
                <a:solidFill>
                  <a:srgbClr val="FFFF00"/>
                </a:solidFill>
              </a:rPr>
              <a:t>Tina Molnar</a:t>
            </a:r>
            <a:endParaRPr lang="en-US" sz="1100" dirty="0">
              <a:solidFill>
                <a:srgbClr val="FFFF00"/>
              </a:solidFill>
            </a:endParaRPr>
          </a:p>
        </p:txBody>
      </p:sp>
      <p:sp>
        <p:nvSpPr>
          <p:cNvPr id="4" name="TextBox 3"/>
          <p:cNvSpPr txBox="1"/>
          <p:nvPr/>
        </p:nvSpPr>
        <p:spPr>
          <a:xfrm>
            <a:off x="2286000" y="3810000"/>
            <a:ext cx="1143000" cy="261610"/>
          </a:xfrm>
          <a:prstGeom prst="rect">
            <a:avLst/>
          </a:prstGeom>
          <a:noFill/>
        </p:spPr>
        <p:txBody>
          <a:bodyPr wrap="square" rtlCol="0">
            <a:spAutoFit/>
          </a:bodyPr>
          <a:lstStyle/>
          <a:p>
            <a:r>
              <a:rPr lang="en-US" sz="1100" dirty="0" smtClean="0">
                <a:solidFill>
                  <a:srgbClr val="FFFF00"/>
                </a:solidFill>
              </a:rPr>
              <a:t>Barb Leuthold</a:t>
            </a:r>
            <a:endParaRPr lang="en-US" sz="1100" dirty="0">
              <a:solidFill>
                <a:srgbClr val="FFFF00"/>
              </a:solidFill>
            </a:endParaRPr>
          </a:p>
        </p:txBody>
      </p:sp>
      <p:sp>
        <p:nvSpPr>
          <p:cNvPr id="5" name="TextBox 4"/>
          <p:cNvSpPr txBox="1"/>
          <p:nvPr/>
        </p:nvSpPr>
        <p:spPr>
          <a:xfrm>
            <a:off x="3657600" y="4038600"/>
            <a:ext cx="1143000" cy="261610"/>
          </a:xfrm>
          <a:prstGeom prst="rect">
            <a:avLst/>
          </a:prstGeom>
          <a:noFill/>
        </p:spPr>
        <p:txBody>
          <a:bodyPr wrap="square" rtlCol="0">
            <a:spAutoFit/>
          </a:bodyPr>
          <a:lstStyle/>
          <a:p>
            <a:r>
              <a:rPr lang="en-US" sz="1100" dirty="0" smtClean="0">
                <a:solidFill>
                  <a:srgbClr val="FFFF00"/>
                </a:solidFill>
              </a:rPr>
              <a:t>Amy  Elszasz</a:t>
            </a:r>
            <a:endParaRPr lang="en-US" sz="1100" dirty="0">
              <a:solidFill>
                <a:srgbClr val="FFFF00"/>
              </a:solidFill>
            </a:endParaRPr>
          </a:p>
        </p:txBody>
      </p:sp>
      <p:sp>
        <p:nvSpPr>
          <p:cNvPr id="6" name="TextBox 5"/>
          <p:cNvSpPr txBox="1"/>
          <p:nvPr/>
        </p:nvSpPr>
        <p:spPr>
          <a:xfrm>
            <a:off x="1143000" y="4191000"/>
            <a:ext cx="1143000" cy="261610"/>
          </a:xfrm>
          <a:prstGeom prst="rect">
            <a:avLst/>
          </a:prstGeom>
          <a:noFill/>
        </p:spPr>
        <p:txBody>
          <a:bodyPr wrap="square" rtlCol="0">
            <a:spAutoFit/>
          </a:bodyPr>
          <a:lstStyle/>
          <a:p>
            <a:r>
              <a:rPr lang="en-US" sz="1100" dirty="0" smtClean="0">
                <a:solidFill>
                  <a:srgbClr val="FFFF00"/>
                </a:solidFill>
              </a:rPr>
              <a:t>John Leutz</a:t>
            </a:r>
            <a:endParaRPr lang="en-US" sz="1100" dirty="0">
              <a:solidFill>
                <a:srgbClr val="FFFF00"/>
              </a:solidFill>
            </a:endParaRPr>
          </a:p>
        </p:txBody>
      </p:sp>
      <p:sp>
        <p:nvSpPr>
          <p:cNvPr id="7" name="TextBox 6"/>
          <p:cNvSpPr txBox="1"/>
          <p:nvPr/>
        </p:nvSpPr>
        <p:spPr>
          <a:xfrm>
            <a:off x="3200400" y="4572000"/>
            <a:ext cx="1143000" cy="261610"/>
          </a:xfrm>
          <a:prstGeom prst="rect">
            <a:avLst/>
          </a:prstGeom>
          <a:noFill/>
        </p:spPr>
        <p:txBody>
          <a:bodyPr wrap="square" rtlCol="0">
            <a:spAutoFit/>
          </a:bodyPr>
          <a:lstStyle/>
          <a:p>
            <a:r>
              <a:rPr lang="en-US" sz="1100" dirty="0" smtClean="0">
                <a:solidFill>
                  <a:srgbClr val="FFFF00"/>
                </a:solidFill>
              </a:rPr>
              <a:t>Peggy Folk</a:t>
            </a:r>
            <a:endParaRPr lang="en-US" sz="1100" dirty="0">
              <a:solidFill>
                <a:srgbClr val="FFFF00"/>
              </a:solidFill>
            </a:endParaRPr>
          </a:p>
        </p:txBody>
      </p:sp>
      <p:sp>
        <p:nvSpPr>
          <p:cNvPr id="8" name="TextBox 7"/>
          <p:cNvSpPr txBox="1"/>
          <p:nvPr/>
        </p:nvSpPr>
        <p:spPr>
          <a:xfrm>
            <a:off x="4191000" y="4267200"/>
            <a:ext cx="1143000" cy="261610"/>
          </a:xfrm>
          <a:prstGeom prst="rect">
            <a:avLst/>
          </a:prstGeom>
          <a:noFill/>
        </p:spPr>
        <p:txBody>
          <a:bodyPr wrap="square" rtlCol="0">
            <a:spAutoFit/>
          </a:bodyPr>
          <a:lstStyle/>
          <a:p>
            <a:r>
              <a:rPr lang="en-US" sz="1100" dirty="0" smtClean="0">
                <a:solidFill>
                  <a:srgbClr val="FFFF00"/>
                </a:solidFill>
              </a:rPr>
              <a:t>Gail Crossen</a:t>
            </a:r>
            <a:endParaRPr lang="en-US" sz="1100" dirty="0">
              <a:solidFill>
                <a:srgbClr val="FFFF00"/>
              </a:solidFill>
            </a:endParaRPr>
          </a:p>
        </p:txBody>
      </p:sp>
      <p:sp>
        <p:nvSpPr>
          <p:cNvPr id="9" name="TextBox 8"/>
          <p:cNvSpPr txBox="1"/>
          <p:nvPr/>
        </p:nvSpPr>
        <p:spPr>
          <a:xfrm>
            <a:off x="5257800" y="4038600"/>
            <a:ext cx="1143000" cy="261610"/>
          </a:xfrm>
          <a:prstGeom prst="rect">
            <a:avLst/>
          </a:prstGeom>
          <a:noFill/>
        </p:spPr>
        <p:txBody>
          <a:bodyPr wrap="square" rtlCol="0">
            <a:spAutoFit/>
          </a:bodyPr>
          <a:lstStyle/>
          <a:p>
            <a:r>
              <a:rPr lang="en-US" sz="1100" dirty="0" smtClean="0">
                <a:solidFill>
                  <a:srgbClr val="FFFF00"/>
                </a:solidFill>
              </a:rPr>
              <a:t>Nikki Hiller</a:t>
            </a:r>
            <a:endParaRPr lang="en-US" sz="1100" dirty="0">
              <a:solidFill>
                <a:srgbClr val="FFFF00"/>
              </a:solidFill>
            </a:endParaRPr>
          </a:p>
        </p:txBody>
      </p:sp>
      <p:sp>
        <p:nvSpPr>
          <p:cNvPr id="10" name="TextBox 9"/>
          <p:cNvSpPr txBox="1"/>
          <p:nvPr/>
        </p:nvSpPr>
        <p:spPr>
          <a:xfrm>
            <a:off x="6172200" y="4267200"/>
            <a:ext cx="1143000" cy="261610"/>
          </a:xfrm>
          <a:prstGeom prst="rect">
            <a:avLst/>
          </a:prstGeom>
          <a:noFill/>
        </p:spPr>
        <p:txBody>
          <a:bodyPr wrap="square" rtlCol="0">
            <a:spAutoFit/>
          </a:bodyPr>
          <a:lstStyle/>
          <a:p>
            <a:r>
              <a:rPr lang="en-US" sz="1100" dirty="0" smtClean="0">
                <a:solidFill>
                  <a:srgbClr val="FFFF00"/>
                </a:solidFill>
              </a:rPr>
              <a:t>Kelly Hickey</a:t>
            </a:r>
            <a:endParaRPr lang="en-US" sz="1100" dirty="0">
              <a:solidFill>
                <a:srgbClr val="FFFF00"/>
              </a:solidFill>
            </a:endParaRPr>
          </a:p>
        </p:txBody>
      </p:sp>
      <p:sp>
        <p:nvSpPr>
          <p:cNvPr id="11" name="TextBox 10"/>
          <p:cNvSpPr txBox="1"/>
          <p:nvPr/>
        </p:nvSpPr>
        <p:spPr>
          <a:xfrm>
            <a:off x="7696200" y="4648200"/>
            <a:ext cx="1143000" cy="261610"/>
          </a:xfrm>
          <a:prstGeom prst="rect">
            <a:avLst/>
          </a:prstGeom>
          <a:noFill/>
        </p:spPr>
        <p:txBody>
          <a:bodyPr wrap="square" rtlCol="0">
            <a:spAutoFit/>
          </a:bodyPr>
          <a:lstStyle/>
          <a:p>
            <a:r>
              <a:rPr lang="en-US" sz="1100" dirty="0" smtClean="0">
                <a:solidFill>
                  <a:srgbClr val="FFFF00"/>
                </a:solidFill>
              </a:rPr>
              <a:t>Becky Schaly</a:t>
            </a:r>
            <a:endParaRPr lang="en-US" sz="1100" dirty="0">
              <a:solidFill>
                <a:srgbClr val="FFFF00"/>
              </a:solidFill>
            </a:endParaRPr>
          </a:p>
        </p:txBody>
      </p:sp>
      <p:sp>
        <p:nvSpPr>
          <p:cNvPr id="12" name="TextBox 11"/>
          <p:cNvSpPr txBox="1"/>
          <p:nvPr/>
        </p:nvSpPr>
        <p:spPr>
          <a:xfrm>
            <a:off x="7620000" y="3733800"/>
            <a:ext cx="1143000" cy="261610"/>
          </a:xfrm>
          <a:prstGeom prst="rect">
            <a:avLst/>
          </a:prstGeom>
          <a:noFill/>
        </p:spPr>
        <p:txBody>
          <a:bodyPr wrap="square" rtlCol="0">
            <a:spAutoFit/>
          </a:bodyPr>
          <a:lstStyle/>
          <a:p>
            <a:r>
              <a:rPr lang="en-US" sz="1100" dirty="0" smtClean="0">
                <a:solidFill>
                  <a:srgbClr val="FFFF00"/>
                </a:solidFill>
              </a:rPr>
              <a:t>Brian Mead</a:t>
            </a:r>
            <a:endParaRPr lang="en-US" sz="1100" dirty="0">
              <a:solidFill>
                <a:srgbClr val="FFFF00"/>
              </a:solidFill>
            </a:endParaRPr>
          </a:p>
        </p:txBody>
      </p:sp>
      <p:sp>
        <p:nvSpPr>
          <p:cNvPr id="13" name="TextBox 12"/>
          <p:cNvSpPr txBox="1"/>
          <p:nvPr/>
        </p:nvSpPr>
        <p:spPr>
          <a:xfrm>
            <a:off x="533400" y="3657600"/>
            <a:ext cx="1143000" cy="261610"/>
          </a:xfrm>
          <a:prstGeom prst="rect">
            <a:avLst/>
          </a:prstGeom>
          <a:noFill/>
        </p:spPr>
        <p:txBody>
          <a:bodyPr wrap="square" rtlCol="0">
            <a:spAutoFit/>
          </a:bodyPr>
          <a:lstStyle/>
          <a:p>
            <a:r>
              <a:rPr lang="en-US" sz="1100" dirty="0" smtClean="0">
                <a:solidFill>
                  <a:srgbClr val="FFFF00"/>
                </a:solidFill>
              </a:rPr>
              <a:t>Lee Wortkoetter</a:t>
            </a:r>
            <a:endParaRPr lang="en-US" sz="1100" dirty="0">
              <a:solidFill>
                <a:srgbClr val="FFFF00"/>
              </a:solidFill>
            </a:endParaRPr>
          </a:p>
        </p:txBody>
      </p:sp>
      <p:sp>
        <p:nvSpPr>
          <p:cNvPr id="14" name="TextBox 13"/>
          <p:cNvSpPr txBox="1"/>
          <p:nvPr/>
        </p:nvSpPr>
        <p:spPr>
          <a:xfrm>
            <a:off x="4343400" y="5105400"/>
            <a:ext cx="1143000" cy="261610"/>
          </a:xfrm>
          <a:prstGeom prst="rect">
            <a:avLst/>
          </a:prstGeom>
          <a:noFill/>
        </p:spPr>
        <p:txBody>
          <a:bodyPr wrap="square" rtlCol="0">
            <a:spAutoFit/>
          </a:bodyPr>
          <a:lstStyle/>
          <a:p>
            <a:r>
              <a:rPr lang="en-US" sz="1100" dirty="0" smtClean="0">
                <a:solidFill>
                  <a:srgbClr val="FFFF00"/>
                </a:solidFill>
              </a:rPr>
              <a:t>Mary Newlove</a:t>
            </a:r>
            <a:endParaRPr lang="en-US" sz="1100" dirty="0">
              <a:solidFill>
                <a:srgbClr val="FFFF00"/>
              </a:solidFill>
            </a:endParaRPr>
          </a:p>
        </p:txBody>
      </p:sp>
      <p:sp>
        <p:nvSpPr>
          <p:cNvPr id="15" name="TextBox 14"/>
          <p:cNvSpPr txBox="1"/>
          <p:nvPr/>
        </p:nvSpPr>
        <p:spPr>
          <a:xfrm>
            <a:off x="2133600" y="5638800"/>
            <a:ext cx="1143000" cy="261610"/>
          </a:xfrm>
          <a:prstGeom prst="rect">
            <a:avLst/>
          </a:prstGeom>
          <a:noFill/>
        </p:spPr>
        <p:txBody>
          <a:bodyPr wrap="square" rtlCol="0">
            <a:spAutoFit/>
          </a:bodyPr>
          <a:lstStyle/>
          <a:p>
            <a:r>
              <a:rPr lang="en-US" sz="1100" dirty="0" smtClean="0">
                <a:solidFill>
                  <a:srgbClr val="FFFF00"/>
                </a:solidFill>
              </a:rPr>
              <a:t>Pam Jones</a:t>
            </a:r>
            <a:endParaRPr lang="en-US" sz="1100" dirty="0">
              <a:solidFill>
                <a:srgbClr val="FFFF00"/>
              </a:solidFill>
            </a:endParaRPr>
          </a:p>
        </p:txBody>
      </p:sp>
      <p:sp>
        <p:nvSpPr>
          <p:cNvPr id="16" name="TextBox 15"/>
          <p:cNvSpPr txBox="1"/>
          <p:nvPr/>
        </p:nvSpPr>
        <p:spPr>
          <a:xfrm>
            <a:off x="5181600" y="5638800"/>
            <a:ext cx="1143000" cy="261610"/>
          </a:xfrm>
          <a:prstGeom prst="rect">
            <a:avLst/>
          </a:prstGeom>
          <a:noFill/>
        </p:spPr>
        <p:txBody>
          <a:bodyPr wrap="square" rtlCol="0">
            <a:spAutoFit/>
          </a:bodyPr>
          <a:lstStyle/>
          <a:p>
            <a:r>
              <a:rPr lang="en-US" sz="1100" dirty="0" smtClean="0">
                <a:solidFill>
                  <a:srgbClr val="FFFF00"/>
                </a:solidFill>
              </a:rPr>
              <a:t>Tracy Konik</a:t>
            </a:r>
            <a:endParaRPr lang="en-US" sz="1100" dirty="0">
              <a:solidFill>
                <a:srgbClr val="FFFF00"/>
              </a:solidFill>
            </a:endParaRPr>
          </a:p>
        </p:txBody>
      </p:sp>
      <p:sp>
        <p:nvSpPr>
          <p:cNvPr id="17" name="TextBox 16"/>
          <p:cNvSpPr txBox="1"/>
          <p:nvPr/>
        </p:nvSpPr>
        <p:spPr>
          <a:xfrm>
            <a:off x="3276600" y="3657600"/>
            <a:ext cx="1143000" cy="261610"/>
          </a:xfrm>
          <a:prstGeom prst="rect">
            <a:avLst/>
          </a:prstGeom>
          <a:noFill/>
        </p:spPr>
        <p:txBody>
          <a:bodyPr wrap="square" rtlCol="0">
            <a:spAutoFit/>
          </a:bodyPr>
          <a:lstStyle/>
          <a:p>
            <a:r>
              <a:rPr lang="en-US" sz="1100" dirty="0" smtClean="0">
                <a:solidFill>
                  <a:srgbClr val="FFFF00"/>
                </a:solidFill>
              </a:rPr>
              <a:t>Rachel Wood</a:t>
            </a:r>
            <a:endParaRPr lang="en-US" sz="1100" dirty="0">
              <a:solidFill>
                <a:srgbClr val="FFFF00"/>
              </a:solidFill>
            </a:endParaRPr>
          </a:p>
        </p:txBody>
      </p:sp>
      <p:sp>
        <p:nvSpPr>
          <p:cNvPr id="18" name="TextBox 17"/>
          <p:cNvSpPr txBox="1"/>
          <p:nvPr/>
        </p:nvSpPr>
        <p:spPr>
          <a:xfrm>
            <a:off x="1752600" y="4419600"/>
            <a:ext cx="1143000" cy="261610"/>
          </a:xfrm>
          <a:prstGeom prst="rect">
            <a:avLst/>
          </a:prstGeom>
          <a:noFill/>
        </p:spPr>
        <p:txBody>
          <a:bodyPr wrap="square" rtlCol="0">
            <a:spAutoFit/>
          </a:bodyPr>
          <a:lstStyle/>
          <a:p>
            <a:r>
              <a:rPr lang="en-US" sz="1100" dirty="0" smtClean="0">
                <a:solidFill>
                  <a:srgbClr val="FFFF00"/>
                </a:solidFill>
              </a:rPr>
              <a:t>Amy Ehasz</a:t>
            </a:r>
            <a:endParaRPr lang="en-US" sz="1100" dirty="0">
              <a:solidFill>
                <a:srgbClr val="FFFF00"/>
              </a:solidFill>
            </a:endParaRPr>
          </a:p>
        </p:txBody>
      </p:sp>
      <p:sp>
        <p:nvSpPr>
          <p:cNvPr id="19" name="TextBox 18"/>
          <p:cNvSpPr txBox="1"/>
          <p:nvPr/>
        </p:nvSpPr>
        <p:spPr>
          <a:xfrm>
            <a:off x="7315200" y="5334001"/>
            <a:ext cx="1295400" cy="430887"/>
          </a:xfrm>
          <a:prstGeom prst="rect">
            <a:avLst/>
          </a:prstGeom>
          <a:noFill/>
        </p:spPr>
        <p:txBody>
          <a:bodyPr wrap="square" rtlCol="0">
            <a:spAutoFit/>
          </a:bodyPr>
          <a:lstStyle/>
          <a:p>
            <a:r>
              <a:rPr lang="en-US" sz="1100" dirty="0" smtClean="0">
                <a:solidFill>
                  <a:srgbClr val="FFFF00"/>
                </a:solidFill>
              </a:rPr>
              <a:t>Nicole Klingeman</a:t>
            </a:r>
          </a:p>
          <a:p>
            <a:endParaRPr lang="en-US" sz="1100" dirty="0">
              <a:solidFill>
                <a:srgbClr val="FFFF00"/>
              </a:solidFill>
            </a:endParaRPr>
          </a:p>
        </p:txBody>
      </p:sp>
      <p:sp>
        <p:nvSpPr>
          <p:cNvPr id="20" name="TextBox 19"/>
          <p:cNvSpPr txBox="1"/>
          <p:nvPr/>
        </p:nvSpPr>
        <p:spPr>
          <a:xfrm>
            <a:off x="1524000" y="5105400"/>
            <a:ext cx="1143000" cy="261610"/>
          </a:xfrm>
          <a:prstGeom prst="rect">
            <a:avLst/>
          </a:prstGeom>
          <a:noFill/>
        </p:spPr>
        <p:txBody>
          <a:bodyPr wrap="square" rtlCol="0">
            <a:spAutoFit/>
          </a:bodyPr>
          <a:lstStyle/>
          <a:p>
            <a:r>
              <a:rPr lang="en-US" sz="1100" dirty="0" smtClean="0">
                <a:solidFill>
                  <a:srgbClr val="FFFF00"/>
                </a:solidFill>
              </a:rPr>
              <a:t>Barbara Powell</a:t>
            </a:r>
            <a:endParaRPr lang="en-US" sz="11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685800"/>
            <a:ext cx="6324600" cy="5293757"/>
          </a:xfrm>
          <a:prstGeom prst="rect">
            <a:avLst/>
          </a:prstGeom>
          <a:noFill/>
        </p:spPr>
        <p:txBody>
          <a:bodyPr wrap="square" rtlCol="0">
            <a:spAutoFit/>
          </a:bodyPr>
          <a:lstStyle/>
          <a:p>
            <a:pPr algn="ctr"/>
            <a:r>
              <a:rPr lang="en-US" sz="4000" dirty="0" smtClean="0">
                <a:solidFill>
                  <a:srgbClr val="FFFF00"/>
                </a:solidFill>
              </a:rPr>
              <a:t>CCC / EAPA </a:t>
            </a:r>
          </a:p>
          <a:p>
            <a:pPr algn="ctr"/>
            <a:r>
              <a:rPr lang="en-US" sz="4000" dirty="0" smtClean="0">
                <a:solidFill>
                  <a:srgbClr val="FFFF00"/>
                </a:solidFill>
              </a:rPr>
              <a:t>Thanks The Staff of </a:t>
            </a:r>
          </a:p>
          <a:p>
            <a:pPr algn="ctr"/>
            <a:r>
              <a:rPr lang="en-US" sz="4000" dirty="0" smtClean="0">
                <a:solidFill>
                  <a:srgbClr val="FFFF00"/>
                </a:solidFill>
              </a:rPr>
              <a:t>CCAO and CEAO </a:t>
            </a:r>
          </a:p>
          <a:p>
            <a:pPr algn="ctr"/>
            <a:r>
              <a:rPr lang="en-US" sz="4000" dirty="0" smtClean="0">
                <a:solidFill>
                  <a:srgbClr val="FFFF00"/>
                </a:solidFill>
              </a:rPr>
              <a:t>for your assistance and advice.  These regional networking opportunities are made possible with you!</a:t>
            </a:r>
          </a:p>
          <a:p>
            <a:endParaRPr lang="en-US"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oto of Sherry Barbosky"/>
          <p:cNvPicPr>
            <a:picLocks noChangeAspect="1" noChangeArrowheads="1"/>
          </p:cNvPicPr>
          <p:nvPr/>
        </p:nvPicPr>
        <p:blipFill>
          <a:blip r:embed="rId3" cstate="print"/>
          <a:srcRect/>
          <a:stretch>
            <a:fillRect/>
          </a:stretch>
        </p:blipFill>
        <p:spPr bwMode="auto">
          <a:xfrm>
            <a:off x="381000" y="533400"/>
            <a:ext cx="1219200" cy="1524000"/>
          </a:xfrm>
          <a:prstGeom prst="rect">
            <a:avLst/>
          </a:prstGeom>
          <a:noFill/>
        </p:spPr>
      </p:pic>
      <p:sp>
        <p:nvSpPr>
          <p:cNvPr id="8" name="Rectangle 7"/>
          <p:cNvSpPr/>
          <p:nvPr/>
        </p:nvSpPr>
        <p:spPr>
          <a:xfrm>
            <a:off x="304800" y="2209800"/>
            <a:ext cx="1600200" cy="430887"/>
          </a:xfrm>
          <a:prstGeom prst="rect">
            <a:avLst/>
          </a:prstGeom>
        </p:spPr>
        <p:txBody>
          <a:bodyPr wrap="square">
            <a:spAutoFit/>
          </a:bodyPr>
          <a:lstStyle/>
          <a:p>
            <a:pPr fontAlgn="t"/>
            <a:r>
              <a:rPr lang="pt-BR" sz="1100" dirty="0" smtClean="0"/>
              <a:t>Suzanne Dulaney, Esq</a:t>
            </a:r>
          </a:p>
          <a:p>
            <a:pPr fontAlgn="t"/>
            <a:r>
              <a:rPr lang="pt-BR" sz="1100" dirty="0" smtClean="0"/>
              <a:t>Executive Director</a:t>
            </a:r>
            <a:endParaRPr lang="pt-BR" sz="1100" dirty="0"/>
          </a:p>
        </p:txBody>
      </p:sp>
      <p:sp>
        <p:nvSpPr>
          <p:cNvPr id="11" name="Rectangle 10"/>
          <p:cNvSpPr/>
          <p:nvPr/>
        </p:nvSpPr>
        <p:spPr>
          <a:xfrm>
            <a:off x="3581400" y="2057400"/>
            <a:ext cx="1524000" cy="430887"/>
          </a:xfrm>
          <a:prstGeom prst="rect">
            <a:avLst/>
          </a:prstGeom>
        </p:spPr>
        <p:txBody>
          <a:bodyPr wrap="square">
            <a:spAutoFit/>
          </a:bodyPr>
          <a:lstStyle/>
          <a:p>
            <a:pPr fontAlgn="t"/>
            <a:r>
              <a:rPr lang="en-US" sz="1100" dirty="0" smtClean="0"/>
              <a:t>Brad Cole, Managing Director, Research</a:t>
            </a:r>
            <a:endParaRPr lang="en-US" sz="1100" dirty="0"/>
          </a:p>
        </p:txBody>
      </p:sp>
      <p:pic>
        <p:nvPicPr>
          <p:cNvPr id="10244" name="Picture 4" descr="Photo of Brad Cole"/>
          <p:cNvPicPr>
            <a:picLocks noChangeAspect="1" noChangeArrowheads="1"/>
          </p:cNvPicPr>
          <p:nvPr/>
        </p:nvPicPr>
        <p:blipFill>
          <a:blip r:embed="rId4" cstate="print"/>
          <a:srcRect/>
          <a:stretch>
            <a:fillRect/>
          </a:stretch>
        </p:blipFill>
        <p:spPr bwMode="auto">
          <a:xfrm>
            <a:off x="3657600" y="533400"/>
            <a:ext cx="1143000" cy="1428750"/>
          </a:xfrm>
          <a:prstGeom prst="rect">
            <a:avLst/>
          </a:prstGeom>
          <a:noFill/>
        </p:spPr>
      </p:pic>
      <p:pic>
        <p:nvPicPr>
          <p:cNvPr id="10246" name="Picture 6" descr="Photo of John Leutz"/>
          <p:cNvPicPr>
            <a:picLocks noChangeAspect="1" noChangeArrowheads="1"/>
          </p:cNvPicPr>
          <p:nvPr/>
        </p:nvPicPr>
        <p:blipFill>
          <a:blip r:embed="rId5" cstate="print"/>
          <a:srcRect/>
          <a:stretch>
            <a:fillRect/>
          </a:stretch>
        </p:blipFill>
        <p:spPr bwMode="auto">
          <a:xfrm>
            <a:off x="1981200" y="762000"/>
            <a:ext cx="1219200" cy="1524000"/>
          </a:xfrm>
          <a:prstGeom prst="rect">
            <a:avLst/>
          </a:prstGeom>
          <a:noFill/>
        </p:spPr>
      </p:pic>
      <p:sp>
        <p:nvSpPr>
          <p:cNvPr id="14" name="Rectangle 13"/>
          <p:cNvSpPr/>
          <p:nvPr/>
        </p:nvSpPr>
        <p:spPr>
          <a:xfrm>
            <a:off x="1981200" y="2362200"/>
            <a:ext cx="1447800" cy="430887"/>
          </a:xfrm>
          <a:prstGeom prst="rect">
            <a:avLst/>
          </a:prstGeom>
        </p:spPr>
        <p:txBody>
          <a:bodyPr wrap="square">
            <a:spAutoFit/>
          </a:bodyPr>
          <a:lstStyle/>
          <a:p>
            <a:pPr fontAlgn="t"/>
            <a:r>
              <a:rPr lang="en-US" sz="1100" dirty="0" smtClean="0"/>
              <a:t>John Leutz, Esq.</a:t>
            </a:r>
          </a:p>
          <a:p>
            <a:pPr fontAlgn="t"/>
            <a:r>
              <a:rPr lang="en-US" sz="1100" dirty="0" smtClean="0"/>
              <a:t>Legislative Counsel</a:t>
            </a:r>
            <a:endParaRPr lang="en-US" sz="1100" dirty="0"/>
          </a:p>
        </p:txBody>
      </p:sp>
      <p:sp>
        <p:nvSpPr>
          <p:cNvPr id="15" name="Rectangle 14"/>
          <p:cNvSpPr/>
          <p:nvPr/>
        </p:nvSpPr>
        <p:spPr>
          <a:xfrm>
            <a:off x="3505200" y="4648200"/>
            <a:ext cx="1600200" cy="600164"/>
          </a:xfrm>
          <a:prstGeom prst="rect">
            <a:avLst/>
          </a:prstGeom>
        </p:spPr>
        <p:txBody>
          <a:bodyPr wrap="square">
            <a:spAutoFit/>
          </a:bodyPr>
          <a:lstStyle/>
          <a:p>
            <a:pPr fontAlgn="t"/>
            <a:r>
              <a:rPr lang="en-US" sz="1100" dirty="0" smtClean="0"/>
              <a:t>Tanya McComas</a:t>
            </a:r>
          </a:p>
          <a:p>
            <a:pPr fontAlgn="t"/>
            <a:r>
              <a:rPr lang="en-US" sz="1100" dirty="0" smtClean="0"/>
              <a:t>Administrative Assistant</a:t>
            </a:r>
            <a:endParaRPr lang="en-US" sz="1100" dirty="0"/>
          </a:p>
        </p:txBody>
      </p:sp>
      <p:sp>
        <p:nvSpPr>
          <p:cNvPr id="19" name="TextBox 18"/>
          <p:cNvSpPr txBox="1"/>
          <p:nvPr/>
        </p:nvSpPr>
        <p:spPr>
          <a:xfrm>
            <a:off x="2590800" y="5867400"/>
            <a:ext cx="3581400" cy="707886"/>
          </a:xfrm>
          <a:prstGeom prst="rect">
            <a:avLst/>
          </a:prstGeom>
          <a:noFill/>
        </p:spPr>
        <p:txBody>
          <a:bodyPr wrap="square" rtlCol="0">
            <a:spAutoFit/>
          </a:bodyPr>
          <a:lstStyle/>
          <a:p>
            <a:pPr algn="ctr"/>
            <a:r>
              <a:rPr lang="en-US" sz="4000" dirty="0" smtClean="0"/>
              <a:t>CCAO STAFF</a:t>
            </a:r>
            <a:endParaRPr lang="en-US" sz="4000" dirty="0"/>
          </a:p>
        </p:txBody>
      </p:sp>
      <p:pic>
        <p:nvPicPr>
          <p:cNvPr id="10248" name="Picture 8" descr="Photo of Kathy Dillon"/>
          <p:cNvPicPr>
            <a:picLocks noChangeAspect="1" noChangeArrowheads="1"/>
          </p:cNvPicPr>
          <p:nvPr/>
        </p:nvPicPr>
        <p:blipFill>
          <a:blip r:embed="rId6" cstate="print"/>
          <a:srcRect/>
          <a:stretch>
            <a:fillRect/>
          </a:stretch>
        </p:blipFill>
        <p:spPr bwMode="auto">
          <a:xfrm>
            <a:off x="5181600" y="3429000"/>
            <a:ext cx="1219200" cy="1524000"/>
          </a:xfrm>
          <a:prstGeom prst="rect">
            <a:avLst/>
          </a:prstGeom>
          <a:noFill/>
        </p:spPr>
      </p:pic>
      <p:sp>
        <p:nvSpPr>
          <p:cNvPr id="23" name="Rectangle 22"/>
          <p:cNvSpPr/>
          <p:nvPr/>
        </p:nvSpPr>
        <p:spPr>
          <a:xfrm>
            <a:off x="5105400" y="5029200"/>
            <a:ext cx="1447800" cy="600164"/>
          </a:xfrm>
          <a:prstGeom prst="rect">
            <a:avLst/>
          </a:prstGeom>
        </p:spPr>
        <p:txBody>
          <a:bodyPr wrap="square">
            <a:spAutoFit/>
          </a:bodyPr>
          <a:lstStyle/>
          <a:p>
            <a:pPr fontAlgn="t"/>
            <a:r>
              <a:rPr lang="en-US" sz="1100" dirty="0" smtClean="0"/>
              <a:t>Kathy Dillon,</a:t>
            </a:r>
          </a:p>
          <a:p>
            <a:pPr fontAlgn="t"/>
            <a:r>
              <a:rPr lang="en-US" sz="1100" dirty="0" smtClean="0"/>
              <a:t>Office Manager and</a:t>
            </a:r>
          </a:p>
          <a:p>
            <a:pPr fontAlgn="t"/>
            <a:r>
              <a:rPr lang="en-US" sz="1100" dirty="0" smtClean="0"/>
              <a:t> Boards' Liaison</a:t>
            </a:r>
            <a:endParaRPr lang="en-US" sz="1100" dirty="0"/>
          </a:p>
        </p:txBody>
      </p:sp>
      <p:sp>
        <p:nvSpPr>
          <p:cNvPr id="26" name="Rectangle 25"/>
          <p:cNvSpPr/>
          <p:nvPr/>
        </p:nvSpPr>
        <p:spPr>
          <a:xfrm>
            <a:off x="6858000" y="4724400"/>
            <a:ext cx="1447800" cy="600164"/>
          </a:xfrm>
          <a:prstGeom prst="rect">
            <a:avLst/>
          </a:prstGeom>
        </p:spPr>
        <p:txBody>
          <a:bodyPr wrap="square">
            <a:spAutoFit/>
          </a:bodyPr>
          <a:lstStyle/>
          <a:p>
            <a:pPr fontAlgn="t"/>
            <a:r>
              <a:rPr lang="en-US" sz="1100" dirty="0" smtClean="0"/>
              <a:t>Andrew P.  Johnson</a:t>
            </a:r>
          </a:p>
          <a:p>
            <a:pPr fontAlgn="t"/>
            <a:r>
              <a:rPr lang="en-US" sz="1100" dirty="0" smtClean="0"/>
              <a:t>Communications Coordinator</a:t>
            </a:r>
            <a:endParaRPr lang="en-US" sz="1100" dirty="0"/>
          </a:p>
        </p:txBody>
      </p:sp>
      <p:pic>
        <p:nvPicPr>
          <p:cNvPr id="10250" name="Picture 10" descr="http://www.ccao.org/userimages/14%20Andrew%20Johnson(1).jpg"/>
          <p:cNvPicPr>
            <a:picLocks noChangeAspect="1" noChangeArrowheads="1"/>
          </p:cNvPicPr>
          <p:nvPr/>
        </p:nvPicPr>
        <p:blipFill>
          <a:blip r:embed="rId7" cstate="print"/>
          <a:srcRect/>
          <a:stretch>
            <a:fillRect/>
          </a:stretch>
        </p:blipFill>
        <p:spPr bwMode="auto">
          <a:xfrm>
            <a:off x="6858000" y="3124200"/>
            <a:ext cx="1158240" cy="1447800"/>
          </a:xfrm>
          <a:prstGeom prst="rect">
            <a:avLst/>
          </a:prstGeom>
          <a:noFill/>
        </p:spPr>
      </p:pic>
      <p:pic>
        <p:nvPicPr>
          <p:cNvPr id="10252" name="Picture 12" descr="Photo of Amanda Jones"/>
          <p:cNvPicPr>
            <a:picLocks noChangeAspect="1" noChangeArrowheads="1"/>
          </p:cNvPicPr>
          <p:nvPr/>
        </p:nvPicPr>
        <p:blipFill>
          <a:blip r:embed="rId8" cstate="print"/>
          <a:srcRect/>
          <a:stretch>
            <a:fillRect/>
          </a:stretch>
        </p:blipFill>
        <p:spPr bwMode="auto">
          <a:xfrm flipH="1">
            <a:off x="1981200" y="3505200"/>
            <a:ext cx="1231899" cy="1539874"/>
          </a:xfrm>
          <a:prstGeom prst="rect">
            <a:avLst/>
          </a:prstGeom>
          <a:noFill/>
        </p:spPr>
      </p:pic>
      <p:sp>
        <p:nvSpPr>
          <p:cNvPr id="27" name="Rectangle 26"/>
          <p:cNvSpPr/>
          <p:nvPr/>
        </p:nvSpPr>
        <p:spPr>
          <a:xfrm>
            <a:off x="1905000" y="5105400"/>
            <a:ext cx="1600200" cy="430887"/>
          </a:xfrm>
          <a:prstGeom prst="rect">
            <a:avLst/>
          </a:prstGeom>
        </p:spPr>
        <p:txBody>
          <a:bodyPr wrap="square">
            <a:spAutoFit/>
          </a:bodyPr>
          <a:lstStyle/>
          <a:p>
            <a:pPr fontAlgn="t"/>
            <a:r>
              <a:rPr lang="en-US" sz="1100" dirty="0" smtClean="0"/>
              <a:t>Amanda Jones</a:t>
            </a:r>
          </a:p>
          <a:p>
            <a:pPr fontAlgn="t"/>
            <a:r>
              <a:rPr lang="en-US" sz="1100" dirty="0" smtClean="0"/>
              <a:t>Program Assistant</a:t>
            </a:r>
            <a:endParaRPr lang="en-US" sz="1100" dirty="0"/>
          </a:p>
        </p:txBody>
      </p:sp>
      <p:pic>
        <p:nvPicPr>
          <p:cNvPr id="10254" name="Picture 14" descr="Photo of Tanya McComas"/>
          <p:cNvPicPr>
            <a:picLocks noChangeAspect="1" noChangeArrowheads="1"/>
          </p:cNvPicPr>
          <p:nvPr/>
        </p:nvPicPr>
        <p:blipFill>
          <a:blip r:embed="rId9" cstate="print"/>
          <a:srcRect/>
          <a:stretch>
            <a:fillRect/>
          </a:stretch>
        </p:blipFill>
        <p:spPr bwMode="auto">
          <a:xfrm>
            <a:off x="3505200" y="3048000"/>
            <a:ext cx="1280159" cy="1523999"/>
          </a:xfrm>
          <a:prstGeom prst="rect">
            <a:avLst/>
          </a:prstGeom>
          <a:noFill/>
        </p:spPr>
      </p:pic>
      <p:sp>
        <p:nvSpPr>
          <p:cNvPr id="30" name="Rectangle 29"/>
          <p:cNvSpPr/>
          <p:nvPr/>
        </p:nvSpPr>
        <p:spPr>
          <a:xfrm>
            <a:off x="6781800" y="1981200"/>
            <a:ext cx="1066800" cy="430887"/>
          </a:xfrm>
          <a:prstGeom prst="rect">
            <a:avLst/>
          </a:prstGeom>
        </p:spPr>
        <p:txBody>
          <a:bodyPr wrap="square">
            <a:spAutoFit/>
          </a:bodyPr>
          <a:lstStyle/>
          <a:p>
            <a:pPr fontAlgn="t"/>
            <a:r>
              <a:rPr lang="en-US" sz="1100" dirty="0" smtClean="0"/>
              <a:t>Brain Mead</a:t>
            </a:r>
          </a:p>
          <a:p>
            <a:pPr fontAlgn="t"/>
            <a:r>
              <a:rPr lang="en-US" sz="1100" dirty="0" smtClean="0"/>
              <a:t>Policy Analyst</a:t>
            </a:r>
            <a:endParaRPr lang="en-US" sz="1100" dirty="0"/>
          </a:p>
        </p:txBody>
      </p:sp>
      <p:pic>
        <p:nvPicPr>
          <p:cNvPr id="10256" name="Picture 16" descr="http://www.ccao.org/userimages/14%20Brian%20Mead%20web.PNG"/>
          <p:cNvPicPr>
            <a:picLocks noChangeAspect="1" noChangeArrowheads="1"/>
          </p:cNvPicPr>
          <p:nvPr/>
        </p:nvPicPr>
        <p:blipFill>
          <a:blip r:embed="rId10" cstate="print"/>
          <a:srcRect/>
          <a:stretch>
            <a:fillRect/>
          </a:stretch>
        </p:blipFill>
        <p:spPr bwMode="auto">
          <a:xfrm>
            <a:off x="6629400" y="457200"/>
            <a:ext cx="1169469" cy="1447800"/>
          </a:xfrm>
          <a:prstGeom prst="rect">
            <a:avLst/>
          </a:prstGeom>
          <a:noFill/>
        </p:spPr>
      </p:pic>
      <p:pic>
        <p:nvPicPr>
          <p:cNvPr id="10258" name="Picture 18" descr="Photo of Mary Jane Neiman"/>
          <p:cNvPicPr>
            <a:picLocks noChangeAspect="1" noChangeArrowheads="1"/>
          </p:cNvPicPr>
          <p:nvPr/>
        </p:nvPicPr>
        <p:blipFill>
          <a:blip r:embed="rId11" cstate="print"/>
          <a:srcRect/>
          <a:stretch>
            <a:fillRect/>
          </a:stretch>
        </p:blipFill>
        <p:spPr bwMode="auto">
          <a:xfrm>
            <a:off x="304800" y="3048000"/>
            <a:ext cx="1341119" cy="1676399"/>
          </a:xfrm>
          <a:prstGeom prst="rect">
            <a:avLst/>
          </a:prstGeom>
          <a:noFill/>
        </p:spPr>
      </p:pic>
      <p:sp>
        <p:nvSpPr>
          <p:cNvPr id="33" name="Rectangle 32"/>
          <p:cNvSpPr/>
          <p:nvPr/>
        </p:nvSpPr>
        <p:spPr>
          <a:xfrm>
            <a:off x="228600" y="4800600"/>
            <a:ext cx="1828800" cy="430887"/>
          </a:xfrm>
          <a:prstGeom prst="rect">
            <a:avLst/>
          </a:prstGeom>
        </p:spPr>
        <p:txBody>
          <a:bodyPr wrap="square">
            <a:spAutoFit/>
          </a:bodyPr>
          <a:lstStyle/>
          <a:p>
            <a:pPr fontAlgn="t"/>
            <a:r>
              <a:rPr lang="en-US" sz="1100" dirty="0" smtClean="0"/>
              <a:t>Mary Jane Neiman</a:t>
            </a:r>
          </a:p>
          <a:p>
            <a:pPr fontAlgn="t"/>
            <a:r>
              <a:rPr lang="en-US" sz="1100" dirty="0" smtClean="0"/>
              <a:t>Public Relations Associate</a:t>
            </a:r>
            <a:endParaRPr lang="en-US" sz="1100" dirty="0"/>
          </a:p>
        </p:txBody>
      </p:sp>
      <p:pic>
        <p:nvPicPr>
          <p:cNvPr id="10260" name="Picture 20" descr="Photo of Cheryl Subler"/>
          <p:cNvPicPr>
            <a:picLocks noChangeAspect="1" noChangeArrowheads="1"/>
          </p:cNvPicPr>
          <p:nvPr/>
        </p:nvPicPr>
        <p:blipFill>
          <a:blip r:embed="rId12" cstate="print"/>
          <a:srcRect/>
          <a:stretch>
            <a:fillRect/>
          </a:stretch>
        </p:blipFill>
        <p:spPr bwMode="auto">
          <a:xfrm>
            <a:off x="5105400" y="838200"/>
            <a:ext cx="1280160" cy="1447800"/>
          </a:xfrm>
          <a:prstGeom prst="rect">
            <a:avLst/>
          </a:prstGeom>
          <a:noFill/>
        </p:spPr>
      </p:pic>
      <p:sp>
        <p:nvSpPr>
          <p:cNvPr id="35" name="Rectangle 34"/>
          <p:cNvSpPr/>
          <p:nvPr/>
        </p:nvSpPr>
        <p:spPr>
          <a:xfrm>
            <a:off x="5029200" y="2362200"/>
            <a:ext cx="1752600" cy="600164"/>
          </a:xfrm>
          <a:prstGeom prst="rect">
            <a:avLst/>
          </a:prstGeom>
        </p:spPr>
        <p:txBody>
          <a:bodyPr wrap="square">
            <a:spAutoFit/>
          </a:bodyPr>
          <a:lstStyle/>
          <a:p>
            <a:pPr fontAlgn="t"/>
            <a:r>
              <a:rPr lang="en-US" sz="1100" dirty="0" smtClean="0"/>
              <a:t>Cheryl Subler</a:t>
            </a:r>
          </a:p>
          <a:p>
            <a:pPr fontAlgn="t"/>
            <a:r>
              <a:rPr lang="en-US" sz="1100" dirty="0" smtClean="0"/>
              <a:t>Managing Director, Policy</a:t>
            </a:r>
            <a:endParaRPr lang="en-US" sz="1100" dirty="0"/>
          </a:p>
        </p:txBody>
      </p:sp>
      <p:pic>
        <p:nvPicPr>
          <p:cNvPr id="10262" name="Picture 22" descr="County Commissioners Association of Ohio - 88 CCAO - Serving Ohio Counties Since 1880">
            <a:hlinkClick r:id="rId13"/>
          </p:cNvPr>
          <p:cNvPicPr>
            <a:picLocks noChangeAspect="1" noChangeArrowheads="1"/>
          </p:cNvPicPr>
          <p:nvPr/>
        </p:nvPicPr>
        <p:blipFill>
          <a:blip r:embed="rId14"/>
          <a:srcRect/>
          <a:stretch>
            <a:fillRect/>
          </a:stretch>
        </p:blipFill>
        <p:spPr bwMode="auto">
          <a:xfrm>
            <a:off x="104775" y="-503238"/>
            <a:ext cx="9982200" cy="762001"/>
          </a:xfrm>
          <a:prstGeom prst="rect">
            <a:avLst/>
          </a:prstGeom>
          <a:noFill/>
        </p:spPr>
      </p:pic>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3400" y="457200"/>
            <a:ext cx="8229600" cy="5262979"/>
          </a:xfrm>
          <a:prstGeom prst="rect">
            <a:avLst/>
          </a:prstGeom>
        </p:spPr>
        <p:txBody>
          <a:bodyPr wrap="square">
            <a:spAutoFit/>
          </a:bodyPr>
          <a:lstStyle/>
          <a:p>
            <a:pPr algn="just"/>
            <a:r>
              <a:rPr lang="en-US" sz="1600" dirty="0" smtClean="0"/>
              <a:t>The County Commissioners' Association of Ohio (CCAO) works to bring the most innovative ideas and efficiencies to local government.  </a:t>
            </a:r>
          </a:p>
          <a:p>
            <a:pPr algn="just"/>
            <a:endParaRPr lang="en-US" sz="1600" dirty="0" smtClean="0"/>
          </a:p>
          <a:p>
            <a:pPr algn="just"/>
            <a:r>
              <a:rPr lang="en-US" sz="1600" dirty="0" smtClean="0"/>
              <a:t>By providing county commissioners and their staff with the necessary tools, they can achieve greater economic recovery for each of Ohio's 88 counties.  </a:t>
            </a:r>
          </a:p>
          <a:p>
            <a:pPr algn="just"/>
            <a:endParaRPr lang="en-US" sz="1600" dirty="0" smtClean="0"/>
          </a:p>
          <a:p>
            <a:pPr algn="just"/>
            <a:r>
              <a:rPr lang="en-US" sz="1600" dirty="0" smtClean="0"/>
              <a:t>They must work together on an environment of economic development and job creation so that Ohio is the best place in the country to live, work, play, and raise a family.</a:t>
            </a:r>
          </a:p>
          <a:p>
            <a:pPr algn="just"/>
            <a:endParaRPr lang="en-US" sz="1600" dirty="0" smtClean="0"/>
          </a:p>
          <a:p>
            <a:pPr algn="just"/>
            <a:r>
              <a:rPr lang="en-US" sz="1600" dirty="0" smtClean="0"/>
              <a:t>CCAO will also continue to provide legislative representation, technical assistance, and educational opportunities for county commissioners and their staff.  </a:t>
            </a:r>
          </a:p>
          <a:p>
            <a:pPr algn="just"/>
            <a:endParaRPr lang="en-US" sz="1600" dirty="0" smtClean="0"/>
          </a:p>
          <a:p>
            <a:pPr algn="just"/>
            <a:r>
              <a:rPr lang="en-US" sz="1600" dirty="0" smtClean="0"/>
              <a:t>If they are to successfully promote Ohio's counties, the members must have a working knowledge of the complex issues and questions they will face.  </a:t>
            </a:r>
          </a:p>
          <a:p>
            <a:pPr algn="just"/>
            <a:endParaRPr lang="en-US" sz="1600" dirty="0" smtClean="0"/>
          </a:p>
          <a:p>
            <a:pPr algn="just"/>
            <a:r>
              <a:rPr lang="en-US" sz="1600" dirty="0" smtClean="0"/>
              <a:t>CCAO can help commissioners prepare for the many different issues that they may encounter.</a:t>
            </a:r>
          </a:p>
          <a:p>
            <a:pPr algn="just"/>
            <a:endParaRPr lang="en-US" sz="1600" dirty="0" smtClean="0"/>
          </a:p>
          <a:p>
            <a:pPr algn="just"/>
            <a:r>
              <a:rPr lang="en-US" sz="1600" dirty="0" smtClean="0"/>
              <a:t>CCAO represents 88 counties working together for a common goal of cost efficient, quality governance; and are always open to embracing new means and methods for reaching that goal.</a:t>
            </a:r>
            <a:endParaRPr lang="en-US" sz="1600" dirty="0"/>
          </a:p>
        </p:txBody>
      </p:sp>
      <p:pic>
        <p:nvPicPr>
          <p:cNvPr id="9218" name="Picture 2" descr="County Commissioners Association of Ohio - 88 CCAO - Serving Ohio Counties Since 1880">
            <a:hlinkClick r:id="rId3"/>
          </p:cNvPr>
          <p:cNvPicPr>
            <a:picLocks noChangeAspect="1" noChangeArrowheads="1"/>
          </p:cNvPicPr>
          <p:nvPr/>
        </p:nvPicPr>
        <p:blipFill>
          <a:blip r:embed="rId4"/>
          <a:srcRect/>
          <a:stretch>
            <a:fillRect/>
          </a:stretch>
        </p:blipFill>
        <p:spPr bwMode="auto">
          <a:xfrm>
            <a:off x="104775" y="-503238"/>
            <a:ext cx="9982200" cy="762001"/>
          </a:xfrm>
          <a:prstGeom prst="rect">
            <a:avLst/>
          </a:prstGeom>
          <a:noFill/>
        </p:spPr>
      </p:pic>
      <p:pic>
        <p:nvPicPr>
          <p:cNvPr id="9220" name="Picture 4" descr="County Commissioners Association of Ohio - 88 CCAO - Serving Ohio Counties Since 1880">
            <a:hlinkClick r:id="rId3"/>
          </p:cNvPr>
          <p:cNvPicPr>
            <a:picLocks noChangeAspect="1" noChangeArrowheads="1"/>
          </p:cNvPicPr>
          <p:nvPr/>
        </p:nvPicPr>
        <p:blipFill>
          <a:blip r:embed="rId4"/>
          <a:srcRect/>
          <a:stretch>
            <a:fillRect/>
          </a:stretch>
        </p:blipFill>
        <p:spPr bwMode="auto">
          <a:xfrm>
            <a:off x="104775" y="-503238"/>
            <a:ext cx="9982200" cy="762001"/>
          </a:xfrm>
          <a:prstGeom prst="rect">
            <a:avLst/>
          </a:prstGeom>
          <a:noFill/>
        </p:spPr>
      </p:pic>
      <p:pic>
        <p:nvPicPr>
          <p:cNvPr id="12" name="Picture 8" descr="https://scontent.xx.fbcdn.net/hphotos-xat1/v/t1.0-9/10416597_403010146518485_1757910021763394348_n.jpg?oh=a2f0cb85ec6a82dde12b080707f85671&amp;oe=56A1F2AE"/>
          <p:cNvPicPr>
            <a:picLocks noChangeAspect="1" noChangeArrowheads="1"/>
          </p:cNvPicPr>
          <p:nvPr/>
        </p:nvPicPr>
        <p:blipFill>
          <a:blip r:embed="rId5" cstate="print"/>
          <a:srcRect/>
          <a:stretch>
            <a:fillRect/>
          </a:stretch>
        </p:blipFill>
        <p:spPr bwMode="auto">
          <a:xfrm>
            <a:off x="6324600" y="5715000"/>
            <a:ext cx="1170311" cy="828022"/>
          </a:xfrm>
          <a:prstGeom prst="rect">
            <a:avLst/>
          </a:prstGeom>
          <a:noFill/>
        </p:spPr>
      </p:pic>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red Pausch"/>
          <p:cNvPicPr>
            <a:picLocks noChangeAspect="1" noChangeArrowheads="1"/>
          </p:cNvPicPr>
          <p:nvPr/>
        </p:nvPicPr>
        <p:blipFill>
          <a:blip r:embed="rId3" cstate="print"/>
          <a:srcRect/>
          <a:stretch>
            <a:fillRect/>
          </a:stretch>
        </p:blipFill>
        <p:spPr bwMode="auto">
          <a:xfrm>
            <a:off x="3810000" y="1905000"/>
            <a:ext cx="952500" cy="1428750"/>
          </a:xfrm>
          <a:prstGeom prst="rect">
            <a:avLst/>
          </a:prstGeom>
          <a:noFill/>
        </p:spPr>
      </p:pic>
      <p:sp>
        <p:nvSpPr>
          <p:cNvPr id="9" name="Rectangle 8"/>
          <p:cNvSpPr/>
          <p:nvPr/>
        </p:nvSpPr>
        <p:spPr>
          <a:xfrm>
            <a:off x="3352800" y="3352800"/>
            <a:ext cx="1828800" cy="430887"/>
          </a:xfrm>
          <a:prstGeom prst="rect">
            <a:avLst/>
          </a:prstGeom>
        </p:spPr>
        <p:txBody>
          <a:bodyPr wrap="square">
            <a:spAutoFit/>
          </a:bodyPr>
          <a:lstStyle/>
          <a:p>
            <a:pPr algn="ctr"/>
            <a:r>
              <a:rPr lang="en-US" sz="1100" b="1" dirty="0" smtClean="0"/>
              <a:t>Fredrick B. Pausch</a:t>
            </a:r>
            <a:br>
              <a:rPr lang="en-US" sz="1100" b="1" dirty="0" smtClean="0"/>
            </a:br>
            <a:r>
              <a:rPr lang="en-US" sz="1100" b="1" dirty="0" smtClean="0"/>
              <a:t>Executive Director</a:t>
            </a:r>
            <a:endParaRPr lang="en-US" sz="1100" b="1" dirty="0"/>
          </a:p>
        </p:txBody>
      </p:sp>
      <p:sp>
        <p:nvSpPr>
          <p:cNvPr id="10" name="Rectangle 9"/>
          <p:cNvSpPr/>
          <p:nvPr/>
        </p:nvSpPr>
        <p:spPr>
          <a:xfrm>
            <a:off x="1066800" y="5867400"/>
            <a:ext cx="1981200" cy="600164"/>
          </a:xfrm>
          <a:prstGeom prst="rect">
            <a:avLst/>
          </a:prstGeom>
        </p:spPr>
        <p:txBody>
          <a:bodyPr wrap="square">
            <a:spAutoFit/>
          </a:bodyPr>
          <a:lstStyle/>
          <a:p>
            <a:r>
              <a:rPr lang="en-US" sz="1100" b="1" dirty="0" smtClean="0"/>
              <a:t>Jennifer Shuey</a:t>
            </a:r>
          </a:p>
          <a:p>
            <a:r>
              <a:rPr lang="en-US" sz="1100" b="1" dirty="0" smtClean="0"/>
              <a:t>Director of Operations and Education</a:t>
            </a:r>
            <a:endParaRPr lang="en-US" sz="1100" b="1" dirty="0"/>
          </a:p>
        </p:txBody>
      </p:sp>
      <p:sp>
        <p:nvSpPr>
          <p:cNvPr id="11" name="Rectangle 10"/>
          <p:cNvSpPr/>
          <p:nvPr/>
        </p:nvSpPr>
        <p:spPr>
          <a:xfrm>
            <a:off x="5486400" y="5867400"/>
            <a:ext cx="2209800" cy="600164"/>
          </a:xfrm>
          <a:prstGeom prst="rect">
            <a:avLst/>
          </a:prstGeom>
        </p:spPr>
        <p:txBody>
          <a:bodyPr wrap="square">
            <a:spAutoFit/>
          </a:bodyPr>
          <a:lstStyle/>
          <a:p>
            <a:r>
              <a:rPr lang="en-US" sz="1100" b="1" dirty="0" smtClean="0"/>
              <a:t>Allison Sweeney</a:t>
            </a:r>
          </a:p>
          <a:p>
            <a:r>
              <a:rPr lang="en-US" sz="1100" b="1" dirty="0" smtClean="0"/>
              <a:t>Membership and Program Assistant</a:t>
            </a:r>
            <a:endParaRPr lang="en-US" sz="1100" b="1" dirty="0"/>
          </a:p>
        </p:txBody>
      </p:sp>
      <p:pic>
        <p:nvPicPr>
          <p:cNvPr id="8196" name="Picture 4" descr="The County Engineers Association of Ohio. Click for home page."/>
          <p:cNvPicPr>
            <a:picLocks noChangeAspect="1" noChangeArrowheads="1"/>
          </p:cNvPicPr>
          <p:nvPr/>
        </p:nvPicPr>
        <p:blipFill>
          <a:blip r:embed="rId4" cstate="print"/>
          <a:srcRect/>
          <a:stretch>
            <a:fillRect/>
          </a:stretch>
        </p:blipFill>
        <p:spPr bwMode="auto">
          <a:xfrm>
            <a:off x="1371600" y="457200"/>
            <a:ext cx="5848350" cy="1381125"/>
          </a:xfrm>
          <a:prstGeom prst="rect">
            <a:avLst/>
          </a:prstGeom>
          <a:noFill/>
        </p:spPr>
      </p:pic>
      <p:pic>
        <p:nvPicPr>
          <p:cNvPr id="8198" name="Picture 6"/>
          <p:cNvPicPr>
            <a:picLocks noChangeAspect="1" noChangeArrowheads="1"/>
          </p:cNvPicPr>
          <p:nvPr/>
        </p:nvPicPr>
        <p:blipFill>
          <a:blip r:embed="rId5" cstate="print"/>
          <a:srcRect/>
          <a:stretch>
            <a:fillRect/>
          </a:stretch>
        </p:blipFill>
        <p:spPr bwMode="auto">
          <a:xfrm>
            <a:off x="1143000" y="4343400"/>
            <a:ext cx="1295400" cy="1481694"/>
          </a:xfrm>
          <a:prstGeom prst="rect">
            <a:avLst/>
          </a:prstGeom>
          <a:noFill/>
          <a:ln w="9525">
            <a:noFill/>
            <a:miter lim="800000"/>
            <a:headEnd/>
            <a:tailEnd/>
          </a:ln>
          <a:effectLst/>
        </p:spPr>
      </p:pic>
      <p:pic>
        <p:nvPicPr>
          <p:cNvPr id="8200" name="Picture 8"/>
          <p:cNvPicPr>
            <a:picLocks noChangeAspect="1" noChangeArrowheads="1"/>
          </p:cNvPicPr>
          <p:nvPr/>
        </p:nvPicPr>
        <p:blipFill>
          <a:blip r:embed="rId6" cstate="print"/>
          <a:srcRect/>
          <a:stretch>
            <a:fillRect/>
          </a:stretch>
        </p:blipFill>
        <p:spPr bwMode="auto">
          <a:xfrm>
            <a:off x="5486400" y="4191000"/>
            <a:ext cx="1384300" cy="1572120"/>
          </a:xfrm>
          <a:prstGeom prst="rect">
            <a:avLst/>
          </a:prstGeom>
          <a:noFill/>
          <a:ln w="9525">
            <a:noFill/>
            <a:miter lim="800000"/>
            <a:headEnd/>
            <a:tailEnd/>
          </a:ln>
          <a:effectLst/>
        </p:spPr>
      </p:pic>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33400" y="381000"/>
            <a:ext cx="8153400" cy="6340197"/>
          </a:xfrm>
          <a:prstGeom prst="rect">
            <a:avLst/>
          </a:prstGeom>
        </p:spPr>
        <p:txBody>
          <a:bodyPr wrap="square">
            <a:spAutoFit/>
          </a:bodyPr>
          <a:lstStyle/>
          <a:p>
            <a:r>
              <a:rPr lang="en-US" sz="1400" b="1" dirty="0" smtClean="0"/>
              <a:t>About the CEAO  </a:t>
            </a:r>
          </a:p>
          <a:p>
            <a:endParaRPr lang="en-US" sz="1400" b="1" dirty="0" smtClean="0"/>
          </a:p>
          <a:p>
            <a:r>
              <a:rPr lang="en-US" sz="1400" b="1" dirty="0" smtClean="0"/>
              <a:t>The County Engineers Association of Ohio (CEAO) raises the technical and non-technical  standards of service rendered to the general public by the County Engineer and his or her  employees by establishing a central point for reference and group discussion of mutual problems.</a:t>
            </a:r>
            <a:br>
              <a:rPr lang="en-US" sz="1400" b="1" dirty="0" smtClean="0"/>
            </a:br>
            <a:r>
              <a:rPr lang="en-US" sz="1400" b="1" dirty="0" smtClean="0"/>
              <a:t/>
            </a:r>
            <a:br>
              <a:rPr lang="en-US" sz="1400" b="1" dirty="0" smtClean="0"/>
            </a:br>
            <a:endParaRPr lang="en-US" sz="1400" b="1" dirty="0" smtClean="0"/>
          </a:p>
          <a:p>
            <a:r>
              <a:rPr lang="en-US" sz="1400" dirty="0" smtClean="0"/>
              <a:t>The CEAO provides conferences, seminars, and workshops to its members on selected  subjects relating to engineering concerns and local transportation systems. Special  bulletins about critical state and national legislative matters are frequently issued.  </a:t>
            </a:r>
          </a:p>
          <a:p>
            <a:endParaRPr lang="en-US" sz="1400" dirty="0" smtClean="0"/>
          </a:p>
          <a:p>
            <a:r>
              <a:rPr lang="en-US" sz="1400" dirty="0" smtClean="0"/>
              <a:t>Each of Ohio's 88 counties elects a County Engineer. Only persons who hold registration  certificates form the State of Ohio as both Registered Professional Engineer (P.E.) and  Registered Professional Surveyor (P.S.) may hold the office of County Engineer. To  achieve both accreditations requires a minimum of a college degree in engineering and  surveying, four years of experience in engineering and surveying, and 16 hours of  testing for each license. Ohio has the most rigorous standards in the United States for  qualifying its County Engineers.</a:t>
            </a:r>
            <a:br>
              <a:rPr lang="en-US" sz="1400" dirty="0" smtClean="0"/>
            </a:br>
            <a:r>
              <a:rPr lang="en-US" sz="1400" dirty="0" smtClean="0"/>
              <a:t/>
            </a:r>
            <a:br>
              <a:rPr lang="en-US" sz="1400" dirty="0" smtClean="0"/>
            </a:br>
            <a:endParaRPr lang="en-US" sz="1400" dirty="0" smtClean="0"/>
          </a:p>
          <a:p>
            <a:r>
              <a:rPr lang="en-US" sz="1400" b="1" dirty="0" smtClean="0"/>
              <a:t>"ALL TRAVEL STARTS AND ENDS ON A LOCAL ROAD"</a:t>
            </a:r>
          </a:p>
          <a:p>
            <a:r>
              <a:rPr lang="en-US" sz="1400" dirty="0" smtClean="0"/>
              <a:t/>
            </a:r>
            <a:br>
              <a:rPr lang="en-US" sz="1400" dirty="0" smtClean="0"/>
            </a:br>
            <a:r>
              <a:rPr lang="en-US" sz="1400" dirty="0" smtClean="0"/>
              <a:t>Since 1940, the County Engineers Association of Ohio has worked to unify its members in providing the highest quality transportation, drainage, surveying and land record keeping services. From the safe and efficient movement of people, goods and services to continuing land development needs, CEAO strives to construct solutions for many challenges to Ohio's local infrastructure.</a:t>
            </a:r>
          </a:p>
          <a:p>
            <a:r>
              <a:rPr lang="en-US" sz="1400" b="1" dirty="0" smtClean="0"/>
              <a:t>And, job number one is the traveling safety of our constituents and the visiting, traveling public. </a:t>
            </a:r>
            <a:endParaRPr lang="en-US" sz="1400" b="1" dirty="0"/>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014 ccao winter conference ccc eapa.jpg"/>
          <p:cNvPicPr>
            <a:picLocks noChangeAspect="1"/>
          </p:cNvPicPr>
          <p:nvPr/>
        </p:nvPicPr>
        <p:blipFill>
          <a:blip r:embed="rId3" cstate="print"/>
          <a:stretch>
            <a:fillRect/>
          </a:stretch>
        </p:blipFill>
        <p:spPr>
          <a:xfrm>
            <a:off x="1905000" y="1524000"/>
            <a:ext cx="5181600" cy="3886200"/>
          </a:xfrm>
          <a:prstGeom prst="rect">
            <a:avLst/>
          </a:prstGeom>
        </p:spPr>
      </p:pic>
      <p:pic>
        <p:nvPicPr>
          <p:cNvPr id="2" name="Picture 1" descr="2014 ccao winter conf betty.jpg"/>
          <p:cNvPicPr>
            <a:picLocks noChangeAspect="1"/>
          </p:cNvPicPr>
          <p:nvPr/>
        </p:nvPicPr>
        <p:blipFill>
          <a:blip r:embed="rId4" cstate="print"/>
          <a:stretch>
            <a:fillRect/>
          </a:stretch>
        </p:blipFill>
        <p:spPr>
          <a:xfrm>
            <a:off x="2133600" y="685800"/>
            <a:ext cx="1828800" cy="1316421"/>
          </a:xfrm>
          <a:prstGeom prst="rect">
            <a:avLst/>
          </a:prstGeom>
        </p:spPr>
      </p:pic>
      <p:pic>
        <p:nvPicPr>
          <p:cNvPr id="4" name="Picture 3" descr="2014 ccao winter conf cheryl and brutus.jpg"/>
          <p:cNvPicPr>
            <a:picLocks noChangeAspect="1"/>
          </p:cNvPicPr>
          <p:nvPr/>
        </p:nvPicPr>
        <p:blipFill>
          <a:blip r:embed="rId5" cstate="print"/>
          <a:stretch>
            <a:fillRect/>
          </a:stretch>
        </p:blipFill>
        <p:spPr>
          <a:xfrm>
            <a:off x="6324600" y="5124450"/>
            <a:ext cx="1828800" cy="1371600"/>
          </a:xfrm>
          <a:prstGeom prst="rect">
            <a:avLst/>
          </a:prstGeom>
        </p:spPr>
      </p:pic>
      <p:pic>
        <p:nvPicPr>
          <p:cNvPr id="7" name="Picture 6" descr="2014 ccao winter conf me and brutus.jpg"/>
          <p:cNvPicPr>
            <a:picLocks noChangeAspect="1"/>
          </p:cNvPicPr>
          <p:nvPr/>
        </p:nvPicPr>
        <p:blipFill>
          <a:blip r:embed="rId6" cstate="print"/>
          <a:stretch>
            <a:fillRect/>
          </a:stretch>
        </p:blipFill>
        <p:spPr>
          <a:xfrm flipH="1">
            <a:off x="5334000" y="1066800"/>
            <a:ext cx="1676400" cy="1371600"/>
          </a:xfrm>
          <a:prstGeom prst="rect">
            <a:avLst/>
          </a:prstGeom>
        </p:spPr>
      </p:pic>
      <p:pic>
        <p:nvPicPr>
          <p:cNvPr id="5" name="Picture 4" descr="2014 ccao winter conf jessica.jpg"/>
          <p:cNvPicPr>
            <a:picLocks noChangeAspect="1"/>
          </p:cNvPicPr>
          <p:nvPr/>
        </p:nvPicPr>
        <p:blipFill>
          <a:blip r:embed="rId7" cstate="print"/>
          <a:stretch>
            <a:fillRect/>
          </a:stretch>
        </p:blipFill>
        <p:spPr>
          <a:xfrm>
            <a:off x="457200" y="3429000"/>
            <a:ext cx="1768305" cy="1447800"/>
          </a:xfrm>
          <a:prstGeom prst="rect">
            <a:avLst/>
          </a:prstGeom>
        </p:spPr>
      </p:pic>
      <p:pic>
        <p:nvPicPr>
          <p:cNvPr id="8" name="Picture 7" descr="2014 ccao winter conf nancy.jpg"/>
          <p:cNvPicPr>
            <a:picLocks noChangeAspect="1"/>
          </p:cNvPicPr>
          <p:nvPr/>
        </p:nvPicPr>
        <p:blipFill>
          <a:blip r:embed="rId8" cstate="print"/>
          <a:stretch>
            <a:fillRect/>
          </a:stretch>
        </p:blipFill>
        <p:spPr>
          <a:xfrm>
            <a:off x="7162800" y="762000"/>
            <a:ext cx="1504950" cy="2006600"/>
          </a:xfrm>
          <a:prstGeom prst="rect">
            <a:avLst/>
          </a:prstGeom>
        </p:spPr>
      </p:pic>
      <p:pic>
        <p:nvPicPr>
          <p:cNvPr id="9" name="Picture 8" descr="2014 ccao winter conf ronda.jpg"/>
          <p:cNvPicPr>
            <a:picLocks noChangeAspect="1"/>
          </p:cNvPicPr>
          <p:nvPr/>
        </p:nvPicPr>
        <p:blipFill>
          <a:blip r:embed="rId9" cstate="print"/>
          <a:stretch>
            <a:fillRect/>
          </a:stretch>
        </p:blipFill>
        <p:spPr>
          <a:xfrm>
            <a:off x="667561" y="5181600"/>
            <a:ext cx="1694640" cy="1371600"/>
          </a:xfrm>
          <a:prstGeom prst="rect">
            <a:avLst/>
          </a:prstGeom>
        </p:spPr>
      </p:pic>
      <p:pic>
        <p:nvPicPr>
          <p:cNvPr id="10" name="Picture 9" descr="2014 ccao winter conf stacy brutus.jpg"/>
          <p:cNvPicPr>
            <a:picLocks noChangeAspect="1"/>
          </p:cNvPicPr>
          <p:nvPr/>
        </p:nvPicPr>
        <p:blipFill>
          <a:blip r:embed="rId10" cstate="print"/>
          <a:stretch>
            <a:fillRect/>
          </a:stretch>
        </p:blipFill>
        <p:spPr>
          <a:xfrm>
            <a:off x="6781800" y="3200400"/>
            <a:ext cx="1828800" cy="1657350"/>
          </a:xfrm>
          <a:prstGeom prst="rect">
            <a:avLst/>
          </a:prstGeom>
        </p:spPr>
      </p:pic>
      <p:pic>
        <p:nvPicPr>
          <p:cNvPr id="11" name="Picture 10" descr="2014 ccao winter conference pam and bev liking county.jpg"/>
          <p:cNvPicPr>
            <a:picLocks noChangeAspect="1"/>
          </p:cNvPicPr>
          <p:nvPr/>
        </p:nvPicPr>
        <p:blipFill>
          <a:blip r:embed="rId11" cstate="print"/>
          <a:stretch>
            <a:fillRect/>
          </a:stretch>
        </p:blipFill>
        <p:spPr>
          <a:xfrm>
            <a:off x="609600" y="1752600"/>
            <a:ext cx="1676400" cy="1390650"/>
          </a:xfrm>
          <a:prstGeom prst="rect">
            <a:avLst/>
          </a:prstGeom>
        </p:spPr>
      </p:pic>
      <p:pic>
        <p:nvPicPr>
          <p:cNvPr id="6" name="Picture 5" descr="2014 ccao winter conf lori.jpg"/>
          <p:cNvPicPr>
            <a:picLocks noChangeAspect="1"/>
          </p:cNvPicPr>
          <p:nvPr/>
        </p:nvPicPr>
        <p:blipFill>
          <a:blip r:embed="rId12" cstate="print"/>
          <a:stretch>
            <a:fillRect/>
          </a:stretch>
        </p:blipFill>
        <p:spPr>
          <a:xfrm>
            <a:off x="3048000" y="5029200"/>
            <a:ext cx="2590800" cy="1524000"/>
          </a:xfrm>
          <a:prstGeom prst="rect">
            <a:avLst/>
          </a:prstGeom>
        </p:spPr>
      </p:pic>
      <p:sp>
        <p:nvSpPr>
          <p:cNvPr id="13" name="TextBox 12"/>
          <p:cNvSpPr txBox="1"/>
          <p:nvPr/>
        </p:nvSpPr>
        <p:spPr>
          <a:xfrm>
            <a:off x="2057400" y="304800"/>
            <a:ext cx="5105400" cy="461665"/>
          </a:xfrm>
          <a:prstGeom prst="rect">
            <a:avLst/>
          </a:prstGeom>
          <a:noFill/>
        </p:spPr>
        <p:txBody>
          <a:bodyPr wrap="square" rtlCol="0">
            <a:spAutoFit/>
          </a:bodyPr>
          <a:lstStyle/>
          <a:p>
            <a:r>
              <a:rPr lang="en-US" sz="2400" dirty="0" smtClean="0"/>
              <a:t>2014 Winter Conference  - OH - IO</a:t>
            </a:r>
            <a:endParaRPr lang="en-US" sz="2400" dirty="0"/>
          </a:p>
        </p:txBody>
      </p:sp>
      <p:sp>
        <p:nvSpPr>
          <p:cNvPr id="14" name="TextBox 13"/>
          <p:cNvSpPr txBox="1"/>
          <p:nvPr/>
        </p:nvSpPr>
        <p:spPr>
          <a:xfrm>
            <a:off x="7086600" y="6172200"/>
            <a:ext cx="762000" cy="261610"/>
          </a:xfrm>
          <a:prstGeom prst="rect">
            <a:avLst/>
          </a:prstGeom>
          <a:noFill/>
        </p:spPr>
        <p:txBody>
          <a:bodyPr wrap="square" rtlCol="0">
            <a:spAutoFit/>
          </a:bodyPr>
          <a:lstStyle/>
          <a:p>
            <a:r>
              <a:rPr lang="en-US" sz="1100" dirty="0" smtClean="0"/>
              <a:t>Cheryl</a:t>
            </a:r>
            <a:endParaRPr lang="en-US" sz="1100" dirty="0"/>
          </a:p>
        </p:txBody>
      </p:sp>
      <p:sp>
        <p:nvSpPr>
          <p:cNvPr id="15" name="TextBox 14"/>
          <p:cNvSpPr txBox="1"/>
          <p:nvPr/>
        </p:nvSpPr>
        <p:spPr>
          <a:xfrm>
            <a:off x="1066800" y="2819400"/>
            <a:ext cx="914400" cy="261610"/>
          </a:xfrm>
          <a:prstGeom prst="rect">
            <a:avLst/>
          </a:prstGeom>
          <a:noFill/>
        </p:spPr>
        <p:txBody>
          <a:bodyPr wrap="square" rtlCol="0">
            <a:spAutoFit/>
          </a:bodyPr>
          <a:lstStyle/>
          <a:p>
            <a:r>
              <a:rPr lang="en-US" sz="1100" dirty="0" smtClean="0"/>
              <a:t>Pam &amp; Bev</a:t>
            </a:r>
            <a:endParaRPr lang="en-US" sz="1100" dirty="0"/>
          </a:p>
        </p:txBody>
      </p:sp>
      <p:sp>
        <p:nvSpPr>
          <p:cNvPr id="16" name="TextBox 15"/>
          <p:cNvSpPr txBox="1"/>
          <p:nvPr/>
        </p:nvSpPr>
        <p:spPr>
          <a:xfrm>
            <a:off x="1066800" y="4495800"/>
            <a:ext cx="762000" cy="261610"/>
          </a:xfrm>
          <a:prstGeom prst="rect">
            <a:avLst/>
          </a:prstGeom>
          <a:noFill/>
        </p:spPr>
        <p:txBody>
          <a:bodyPr wrap="square" rtlCol="0">
            <a:spAutoFit/>
          </a:bodyPr>
          <a:lstStyle/>
          <a:p>
            <a:r>
              <a:rPr lang="en-US" sz="1100" dirty="0" smtClean="0"/>
              <a:t>Jesicca</a:t>
            </a:r>
            <a:endParaRPr lang="en-US" sz="1100" dirty="0"/>
          </a:p>
        </p:txBody>
      </p:sp>
      <p:sp>
        <p:nvSpPr>
          <p:cNvPr id="17" name="TextBox 16"/>
          <p:cNvSpPr txBox="1"/>
          <p:nvPr/>
        </p:nvSpPr>
        <p:spPr>
          <a:xfrm>
            <a:off x="838200" y="6172200"/>
            <a:ext cx="1295400" cy="261610"/>
          </a:xfrm>
          <a:prstGeom prst="rect">
            <a:avLst/>
          </a:prstGeom>
          <a:noFill/>
        </p:spPr>
        <p:txBody>
          <a:bodyPr wrap="square" rtlCol="0">
            <a:spAutoFit/>
          </a:bodyPr>
          <a:lstStyle/>
          <a:p>
            <a:r>
              <a:rPr lang="en-US" sz="1100" dirty="0" smtClean="0"/>
              <a:t>Sandy &amp; Ronda</a:t>
            </a:r>
            <a:endParaRPr lang="en-US" sz="1100" dirty="0"/>
          </a:p>
        </p:txBody>
      </p:sp>
      <p:sp>
        <p:nvSpPr>
          <p:cNvPr id="18" name="TextBox 17"/>
          <p:cNvSpPr txBox="1"/>
          <p:nvPr/>
        </p:nvSpPr>
        <p:spPr>
          <a:xfrm>
            <a:off x="5791200" y="2133600"/>
            <a:ext cx="762000" cy="261610"/>
          </a:xfrm>
          <a:prstGeom prst="rect">
            <a:avLst/>
          </a:prstGeom>
          <a:noFill/>
        </p:spPr>
        <p:txBody>
          <a:bodyPr wrap="square" rtlCol="0">
            <a:spAutoFit/>
          </a:bodyPr>
          <a:lstStyle/>
          <a:p>
            <a:r>
              <a:rPr lang="en-US" sz="1100" dirty="0" smtClean="0"/>
              <a:t>Theresa</a:t>
            </a:r>
            <a:endParaRPr lang="en-US" sz="1100" dirty="0"/>
          </a:p>
        </p:txBody>
      </p:sp>
      <p:sp>
        <p:nvSpPr>
          <p:cNvPr id="19" name="TextBox 18"/>
          <p:cNvSpPr txBox="1"/>
          <p:nvPr/>
        </p:nvSpPr>
        <p:spPr>
          <a:xfrm>
            <a:off x="7391400" y="2362200"/>
            <a:ext cx="762000" cy="261610"/>
          </a:xfrm>
          <a:prstGeom prst="rect">
            <a:avLst/>
          </a:prstGeom>
          <a:noFill/>
        </p:spPr>
        <p:txBody>
          <a:bodyPr wrap="square" rtlCol="0">
            <a:spAutoFit/>
          </a:bodyPr>
          <a:lstStyle/>
          <a:p>
            <a:r>
              <a:rPr lang="en-US" sz="1100" dirty="0" smtClean="0"/>
              <a:t>Nancy</a:t>
            </a:r>
            <a:endParaRPr lang="en-US" sz="1100" dirty="0"/>
          </a:p>
        </p:txBody>
      </p:sp>
      <p:sp>
        <p:nvSpPr>
          <p:cNvPr id="20" name="TextBox 19"/>
          <p:cNvSpPr txBox="1"/>
          <p:nvPr/>
        </p:nvSpPr>
        <p:spPr>
          <a:xfrm>
            <a:off x="7315200" y="4419600"/>
            <a:ext cx="762000" cy="261610"/>
          </a:xfrm>
          <a:prstGeom prst="rect">
            <a:avLst/>
          </a:prstGeom>
          <a:noFill/>
        </p:spPr>
        <p:txBody>
          <a:bodyPr wrap="square" rtlCol="0">
            <a:spAutoFit/>
          </a:bodyPr>
          <a:lstStyle/>
          <a:p>
            <a:r>
              <a:rPr lang="en-US" sz="1100" dirty="0" smtClean="0"/>
              <a:t>Stacy</a:t>
            </a:r>
            <a:endParaRPr lang="en-US" sz="1100" dirty="0"/>
          </a:p>
        </p:txBody>
      </p:sp>
      <p:sp>
        <p:nvSpPr>
          <p:cNvPr id="21" name="TextBox 20"/>
          <p:cNvSpPr txBox="1"/>
          <p:nvPr/>
        </p:nvSpPr>
        <p:spPr>
          <a:xfrm>
            <a:off x="3108036" y="1787237"/>
            <a:ext cx="762000" cy="261610"/>
          </a:xfrm>
          <a:prstGeom prst="rect">
            <a:avLst/>
          </a:prstGeom>
          <a:noFill/>
        </p:spPr>
        <p:txBody>
          <a:bodyPr wrap="square" rtlCol="0">
            <a:spAutoFit/>
          </a:bodyPr>
          <a:lstStyle/>
          <a:p>
            <a:r>
              <a:rPr lang="en-US" sz="1100" dirty="0" smtClean="0"/>
              <a:t>Betty</a:t>
            </a:r>
            <a:endParaRPr lang="en-US" sz="1100" dirty="0"/>
          </a:p>
        </p:txBody>
      </p:sp>
      <p:sp>
        <p:nvSpPr>
          <p:cNvPr id="22" name="TextBox 21"/>
          <p:cNvSpPr txBox="1"/>
          <p:nvPr/>
        </p:nvSpPr>
        <p:spPr>
          <a:xfrm>
            <a:off x="3962400" y="6096000"/>
            <a:ext cx="1752600" cy="369332"/>
          </a:xfrm>
          <a:prstGeom prst="rect">
            <a:avLst/>
          </a:prstGeom>
          <a:noFill/>
        </p:spPr>
        <p:txBody>
          <a:bodyPr wrap="square" rtlCol="0">
            <a:spAutoFit/>
          </a:bodyPr>
          <a:lstStyle/>
          <a:p>
            <a:r>
              <a:rPr lang="en-US" sz="900" dirty="0" smtClean="0"/>
              <a:t>Commissioner Kokoski, Lorain</a:t>
            </a:r>
            <a:endParaRPr lang="en-US" sz="900" dirty="0"/>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Users\tupton\AppData\Local\Microsoft\Windows\Temporary Internet Files\Content.Outlook\6JCXUGD7\ccao wtr reg pics 009.jpg"/>
          <p:cNvPicPr>
            <a:picLocks noChangeAspect="1" noChangeArrowheads="1"/>
          </p:cNvPicPr>
          <p:nvPr/>
        </p:nvPicPr>
        <p:blipFill>
          <a:blip r:embed="rId3" cstate="print"/>
          <a:srcRect/>
          <a:stretch>
            <a:fillRect/>
          </a:stretch>
        </p:blipFill>
        <p:spPr bwMode="auto">
          <a:xfrm rot="5400000">
            <a:off x="5829300" y="1066800"/>
            <a:ext cx="3048000" cy="2286000"/>
          </a:xfrm>
          <a:prstGeom prst="rect">
            <a:avLst/>
          </a:prstGeom>
          <a:noFill/>
        </p:spPr>
      </p:pic>
      <p:pic>
        <p:nvPicPr>
          <p:cNvPr id="4" name="Picture 6" descr="C:\Users\tupton\AppData\Local\Microsoft\Windows\Temporary Internet Files\Content.Outlook\6JCXUGD7\ccao wtr reg pics 007 (2).jpg"/>
          <p:cNvPicPr>
            <a:picLocks noChangeAspect="1" noChangeArrowheads="1"/>
          </p:cNvPicPr>
          <p:nvPr/>
        </p:nvPicPr>
        <p:blipFill>
          <a:blip r:embed="rId4" cstate="print"/>
          <a:srcRect/>
          <a:stretch>
            <a:fillRect/>
          </a:stretch>
        </p:blipFill>
        <p:spPr bwMode="auto">
          <a:xfrm>
            <a:off x="304800" y="4914900"/>
            <a:ext cx="2514600" cy="1600200"/>
          </a:xfrm>
          <a:prstGeom prst="rect">
            <a:avLst/>
          </a:prstGeom>
          <a:noFill/>
        </p:spPr>
      </p:pic>
      <p:pic>
        <p:nvPicPr>
          <p:cNvPr id="5" name="Picture 9" descr="C:\Users\tupton\AppData\Local\Microsoft\Windows\Temporary Internet Files\Content.Outlook\6JCXUGD7\ccao wtr reg pics 010.jpg"/>
          <p:cNvPicPr>
            <a:picLocks noChangeAspect="1" noChangeArrowheads="1"/>
          </p:cNvPicPr>
          <p:nvPr/>
        </p:nvPicPr>
        <p:blipFill>
          <a:blip r:embed="rId5" cstate="print"/>
          <a:srcRect/>
          <a:stretch>
            <a:fillRect/>
          </a:stretch>
        </p:blipFill>
        <p:spPr bwMode="auto">
          <a:xfrm>
            <a:off x="609600" y="1524000"/>
            <a:ext cx="2336800" cy="1752600"/>
          </a:xfrm>
          <a:prstGeom prst="rect">
            <a:avLst/>
          </a:prstGeom>
          <a:noFill/>
        </p:spPr>
      </p:pic>
      <p:pic>
        <p:nvPicPr>
          <p:cNvPr id="2050" name="Picture 2" descr="C:\Users\tupton\AppData\Local\Microsoft\Windows\Temporary Internet Files\Content.Outlook\6JCXUGD7\ccao wtr reg pics 011.jpg"/>
          <p:cNvPicPr>
            <a:picLocks noChangeAspect="1" noChangeArrowheads="1"/>
          </p:cNvPicPr>
          <p:nvPr/>
        </p:nvPicPr>
        <p:blipFill>
          <a:blip r:embed="rId6" cstate="print"/>
          <a:srcRect/>
          <a:stretch>
            <a:fillRect/>
          </a:stretch>
        </p:blipFill>
        <p:spPr bwMode="auto">
          <a:xfrm>
            <a:off x="5257800" y="838200"/>
            <a:ext cx="1651000" cy="1600200"/>
          </a:xfrm>
          <a:prstGeom prst="rect">
            <a:avLst/>
          </a:prstGeom>
          <a:noFill/>
        </p:spPr>
      </p:pic>
      <p:pic>
        <p:nvPicPr>
          <p:cNvPr id="2051" name="Picture 3" descr="C:\Users\tupton\AppData\Local\Microsoft\Windows\Temporary Internet Files\Content.Outlook\6JCXUGD7\ccao wtr reg pics 012.jpg"/>
          <p:cNvPicPr>
            <a:picLocks noChangeAspect="1" noChangeArrowheads="1"/>
          </p:cNvPicPr>
          <p:nvPr/>
        </p:nvPicPr>
        <p:blipFill>
          <a:blip r:embed="rId7" cstate="print"/>
          <a:srcRect/>
          <a:stretch>
            <a:fillRect/>
          </a:stretch>
        </p:blipFill>
        <p:spPr bwMode="auto">
          <a:xfrm>
            <a:off x="3124200" y="2895600"/>
            <a:ext cx="2336800" cy="1752600"/>
          </a:xfrm>
          <a:prstGeom prst="rect">
            <a:avLst/>
          </a:prstGeom>
          <a:noFill/>
        </p:spPr>
      </p:pic>
      <p:pic>
        <p:nvPicPr>
          <p:cNvPr id="2052" name="Picture 4" descr="C:\Users\tupton\AppData\Local\Microsoft\Windows\Temporary Internet Files\Content.Outlook\6JCXUGD7\ccao wtr reg pics 013.jpg"/>
          <p:cNvPicPr>
            <a:picLocks noChangeAspect="1" noChangeArrowheads="1"/>
          </p:cNvPicPr>
          <p:nvPr/>
        </p:nvPicPr>
        <p:blipFill>
          <a:blip r:embed="rId8" cstate="print"/>
          <a:srcRect/>
          <a:stretch>
            <a:fillRect/>
          </a:stretch>
        </p:blipFill>
        <p:spPr bwMode="auto">
          <a:xfrm>
            <a:off x="609600" y="3581400"/>
            <a:ext cx="1955800" cy="1466850"/>
          </a:xfrm>
          <a:prstGeom prst="rect">
            <a:avLst/>
          </a:prstGeom>
          <a:noFill/>
        </p:spPr>
      </p:pic>
      <p:pic>
        <p:nvPicPr>
          <p:cNvPr id="2053" name="Picture 5" descr="C:\Users\tupton\AppData\Local\Microsoft\Windows\Temporary Internet Files\Content.Outlook\6JCXUGD7\ccao wtr reg pics 014.jpg"/>
          <p:cNvPicPr>
            <a:picLocks noChangeAspect="1" noChangeArrowheads="1"/>
          </p:cNvPicPr>
          <p:nvPr/>
        </p:nvPicPr>
        <p:blipFill>
          <a:blip r:embed="rId9" cstate="print"/>
          <a:srcRect/>
          <a:stretch>
            <a:fillRect/>
          </a:stretch>
        </p:blipFill>
        <p:spPr bwMode="auto">
          <a:xfrm>
            <a:off x="2590800" y="1066800"/>
            <a:ext cx="1905000" cy="1428750"/>
          </a:xfrm>
          <a:prstGeom prst="rect">
            <a:avLst/>
          </a:prstGeom>
          <a:noFill/>
        </p:spPr>
      </p:pic>
      <p:pic>
        <p:nvPicPr>
          <p:cNvPr id="2054" name="Picture 6" descr="C:\Users\tupton\AppData\Local\Microsoft\Windows\Temporary Internet Files\Content.Outlook\6JCXUGD7\ccao wtr reg pics 015.jpg"/>
          <p:cNvPicPr>
            <a:picLocks noChangeAspect="1" noChangeArrowheads="1"/>
          </p:cNvPicPr>
          <p:nvPr/>
        </p:nvPicPr>
        <p:blipFill>
          <a:blip r:embed="rId10" cstate="print"/>
          <a:srcRect/>
          <a:stretch>
            <a:fillRect/>
          </a:stretch>
        </p:blipFill>
        <p:spPr bwMode="auto">
          <a:xfrm>
            <a:off x="5638800" y="3352800"/>
            <a:ext cx="2692400" cy="1790700"/>
          </a:xfrm>
          <a:prstGeom prst="rect">
            <a:avLst/>
          </a:prstGeom>
          <a:noFill/>
        </p:spPr>
      </p:pic>
      <p:pic>
        <p:nvPicPr>
          <p:cNvPr id="2055" name="Picture 7" descr="C:\Users\tupton\AppData\Local\Microsoft\Windows\Temporary Internet Files\Content.Outlook\6JCXUGD7\ccao wtr reg pics 017.jpg"/>
          <p:cNvPicPr>
            <a:picLocks noChangeAspect="1" noChangeArrowheads="1"/>
          </p:cNvPicPr>
          <p:nvPr/>
        </p:nvPicPr>
        <p:blipFill>
          <a:blip r:embed="rId11" cstate="print"/>
          <a:srcRect/>
          <a:stretch>
            <a:fillRect/>
          </a:stretch>
        </p:blipFill>
        <p:spPr bwMode="auto">
          <a:xfrm>
            <a:off x="5715000" y="4953000"/>
            <a:ext cx="2540000" cy="1562100"/>
          </a:xfrm>
          <a:prstGeom prst="rect">
            <a:avLst/>
          </a:prstGeom>
          <a:noFill/>
        </p:spPr>
      </p:pic>
      <p:pic>
        <p:nvPicPr>
          <p:cNvPr id="2056" name="Picture 8" descr="C:\Users\tupton\AppData\Local\Microsoft\Windows\Temporary Internet Files\Content.Outlook\6JCXUGD7\ccao wtr reg pics 016.jpg"/>
          <p:cNvPicPr>
            <a:picLocks noChangeAspect="1" noChangeArrowheads="1"/>
          </p:cNvPicPr>
          <p:nvPr/>
        </p:nvPicPr>
        <p:blipFill>
          <a:blip r:embed="rId12" cstate="print"/>
          <a:srcRect/>
          <a:stretch>
            <a:fillRect/>
          </a:stretch>
        </p:blipFill>
        <p:spPr bwMode="auto">
          <a:xfrm>
            <a:off x="3429000" y="5181600"/>
            <a:ext cx="1828800" cy="1371600"/>
          </a:xfrm>
          <a:prstGeom prst="rect">
            <a:avLst/>
          </a:prstGeom>
          <a:noFill/>
        </p:spPr>
      </p:pic>
      <p:sp>
        <p:nvSpPr>
          <p:cNvPr id="14" name="Rectangle 13"/>
          <p:cNvSpPr/>
          <p:nvPr/>
        </p:nvSpPr>
        <p:spPr>
          <a:xfrm>
            <a:off x="457200" y="304800"/>
            <a:ext cx="5504584" cy="1077218"/>
          </a:xfrm>
          <a:prstGeom prst="rect">
            <a:avLst/>
          </a:prstGeom>
          <a:noFill/>
        </p:spPr>
        <p:txBody>
          <a:bodyPr wrap="none" lIns="91440" tIns="45720" rIns="91440" bIns="45720">
            <a:spAutoFit/>
          </a:bodyPr>
          <a:lstStyle/>
          <a:p>
            <a:pPr algn="ctr"/>
            <a:r>
              <a:rPr lang="en-U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20000"/>
                    <a:lumOff val="80000"/>
                  </a:schemeClr>
                </a:solidFill>
                <a:effectLst>
                  <a:outerShdw blurRad="50800" dist="40000" dir="5400000" algn="tl" rotWithShape="0">
                    <a:srgbClr val="000000">
                      <a:shade val="5000"/>
                      <a:satMod val="120000"/>
                      <a:alpha val="33000"/>
                    </a:srgbClr>
                  </a:outerShdw>
                </a:effectLst>
              </a:rPr>
              <a:t>Various regional </a:t>
            </a:r>
            <a:r>
              <a:rPr lang="en-U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20000"/>
                    <a:lumOff val="80000"/>
                  </a:schemeClr>
                </a:solidFill>
                <a:effectLst>
                  <a:outerShdw blurRad="50800" dist="40000" dir="5400000" algn="tl" rotWithShape="0">
                    <a:srgbClr val="000000">
                      <a:shade val="5000"/>
                      <a:satMod val="120000"/>
                      <a:alpha val="33000"/>
                    </a:srgbClr>
                  </a:outerShdw>
                </a:effectLst>
              </a:rPr>
              <a:t>meetings</a:t>
            </a:r>
          </a:p>
          <a:p>
            <a:pPr algn="ctr"/>
            <a:r>
              <a:rPr lang="en-US" sz="3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20000"/>
                    <a:lumOff val="80000"/>
                  </a:schemeClr>
                </a:solidFill>
                <a:effectLst>
                  <a:outerShdw blurRad="50800" dist="40000" dir="5400000" algn="tl" rotWithShape="0">
                    <a:srgbClr val="000000">
                      <a:shade val="5000"/>
                      <a:satMod val="120000"/>
                      <a:alpha val="33000"/>
                    </a:srgbClr>
                  </a:outerShdw>
                </a:effectLst>
              </a:rPr>
              <a:t>Throughout the years</a:t>
            </a:r>
            <a:endParaRPr lang="en-US" sz="3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20000"/>
                  <a:lumOff val="8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upton\AppData\Local\Microsoft\Windows\Temporary Internet Files\Content.Outlook\6JCXUGD7\ccao wtr reg pics 003 (2).jpg"/>
          <p:cNvPicPr>
            <a:picLocks noChangeAspect="1" noChangeArrowheads="1"/>
          </p:cNvPicPr>
          <p:nvPr/>
        </p:nvPicPr>
        <p:blipFill>
          <a:blip r:embed="rId3" cstate="print"/>
          <a:srcRect/>
          <a:stretch>
            <a:fillRect/>
          </a:stretch>
        </p:blipFill>
        <p:spPr bwMode="auto">
          <a:xfrm>
            <a:off x="609600" y="4343400"/>
            <a:ext cx="2362200" cy="2057400"/>
          </a:xfrm>
          <a:prstGeom prst="rect">
            <a:avLst/>
          </a:prstGeom>
          <a:noFill/>
        </p:spPr>
      </p:pic>
      <p:pic>
        <p:nvPicPr>
          <p:cNvPr id="1027" name="Picture 3" descr="C:\Users\tupton\AppData\Local\Microsoft\Windows\Temporary Internet Files\Content.Outlook\6JCXUGD7\ccao wtr reg pics 004 (2).jpg"/>
          <p:cNvPicPr>
            <a:picLocks noChangeAspect="1" noChangeArrowheads="1"/>
          </p:cNvPicPr>
          <p:nvPr/>
        </p:nvPicPr>
        <p:blipFill>
          <a:blip r:embed="rId4" cstate="print"/>
          <a:srcRect/>
          <a:stretch>
            <a:fillRect/>
          </a:stretch>
        </p:blipFill>
        <p:spPr bwMode="auto">
          <a:xfrm>
            <a:off x="609600" y="609600"/>
            <a:ext cx="2133600" cy="1600200"/>
          </a:xfrm>
          <a:prstGeom prst="rect">
            <a:avLst/>
          </a:prstGeom>
          <a:noFill/>
        </p:spPr>
      </p:pic>
      <p:pic>
        <p:nvPicPr>
          <p:cNvPr id="1028" name="Picture 4" descr="C:\Users\tupton\AppData\Local\Microsoft\Windows\Temporary Internet Files\Content.Outlook\6JCXUGD7\ccao wtr reg pics 005 (2).jpg"/>
          <p:cNvPicPr>
            <a:picLocks noChangeAspect="1" noChangeArrowheads="1"/>
          </p:cNvPicPr>
          <p:nvPr/>
        </p:nvPicPr>
        <p:blipFill>
          <a:blip r:embed="rId5" cstate="print"/>
          <a:srcRect/>
          <a:stretch>
            <a:fillRect/>
          </a:stretch>
        </p:blipFill>
        <p:spPr bwMode="auto">
          <a:xfrm>
            <a:off x="6248400" y="4495800"/>
            <a:ext cx="2438400" cy="1828800"/>
          </a:xfrm>
          <a:prstGeom prst="rect">
            <a:avLst/>
          </a:prstGeom>
          <a:noFill/>
        </p:spPr>
      </p:pic>
      <p:pic>
        <p:nvPicPr>
          <p:cNvPr id="1029" name="Picture 5" descr="C:\Users\tupton\AppData\Local\Microsoft\Windows\Temporary Internet Files\Content.Outlook\6JCXUGD7\ccao wtr reg pics 006 (2).jpg"/>
          <p:cNvPicPr>
            <a:picLocks noChangeAspect="1" noChangeArrowheads="1"/>
          </p:cNvPicPr>
          <p:nvPr/>
        </p:nvPicPr>
        <p:blipFill>
          <a:blip r:embed="rId6" cstate="print"/>
          <a:srcRect/>
          <a:stretch>
            <a:fillRect/>
          </a:stretch>
        </p:blipFill>
        <p:spPr bwMode="auto">
          <a:xfrm>
            <a:off x="2819400" y="2057400"/>
            <a:ext cx="3606800" cy="2705100"/>
          </a:xfrm>
          <a:prstGeom prst="rect">
            <a:avLst/>
          </a:prstGeom>
          <a:noFill/>
        </p:spPr>
      </p:pic>
      <p:pic>
        <p:nvPicPr>
          <p:cNvPr id="1034" name="Picture 10" descr="C:\Users\tupton\AppData\Local\Microsoft\Windows\Temporary Internet Files\Content.Outlook\6JCXUGD7\ccao wtr reg pics 001.jpg"/>
          <p:cNvPicPr>
            <a:picLocks noChangeAspect="1" noChangeArrowheads="1"/>
          </p:cNvPicPr>
          <p:nvPr/>
        </p:nvPicPr>
        <p:blipFill>
          <a:blip r:embed="rId7" cstate="print"/>
          <a:srcRect/>
          <a:stretch>
            <a:fillRect/>
          </a:stretch>
        </p:blipFill>
        <p:spPr bwMode="auto">
          <a:xfrm>
            <a:off x="6502400" y="457200"/>
            <a:ext cx="2235200" cy="1676400"/>
          </a:xfrm>
          <a:prstGeom prst="rect">
            <a:avLst/>
          </a:prstGeom>
          <a:noFill/>
        </p:spPr>
      </p:pic>
      <p:sp>
        <p:nvSpPr>
          <p:cNvPr id="12" name="Rectangle 11"/>
          <p:cNvSpPr/>
          <p:nvPr/>
        </p:nvSpPr>
        <p:spPr>
          <a:xfrm>
            <a:off x="2438400" y="4191000"/>
            <a:ext cx="4238661" cy="1323439"/>
          </a:xfrm>
          <a:prstGeom prst="rect">
            <a:avLst/>
          </a:prstGeom>
          <a:noFill/>
        </p:spPr>
        <p:txBody>
          <a:bodyPr wrap="square" lIns="91440" tIns="45720" rIns="91440" bIns="45720">
            <a:spAutoFit/>
          </a:bodyPr>
          <a:lstStyle/>
          <a:p>
            <a:pPr algn="ctr"/>
            <a:r>
              <a:rPr 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Swearing In</a:t>
            </a:r>
          </a:p>
          <a:p>
            <a:pPr algn="ct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2012</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3" name="Rectangle 12"/>
          <p:cNvSpPr/>
          <p:nvPr/>
        </p:nvSpPr>
        <p:spPr>
          <a:xfrm>
            <a:off x="3048000" y="1524000"/>
            <a:ext cx="3007425" cy="707886"/>
          </a:xfrm>
          <a:prstGeom prst="rect">
            <a:avLst/>
          </a:prstGeom>
          <a:noFill/>
        </p:spPr>
        <p:txBody>
          <a:bodyPr wrap="none" lIns="91440" tIns="45720" rIns="91440" bIns="45720">
            <a:spAutoFit/>
          </a:bodyPr>
          <a:lstStyle/>
          <a:p>
            <a:pPr algn="ctr"/>
            <a:r>
              <a:rPr 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CCC/EAPA</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upton\AppData\Local\Microsoft\Windows\Temporary Internet Files\Content.Outlook\6JCXUGD7\Bonnieswornin.jpg"/>
          <p:cNvPicPr>
            <a:picLocks noChangeAspect="1" noChangeArrowheads="1"/>
          </p:cNvPicPr>
          <p:nvPr/>
        </p:nvPicPr>
        <p:blipFill>
          <a:blip r:embed="rId3" cstate="print"/>
          <a:srcRect/>
          <a:stretch>
            <a:fillRect/>
          </a:stretch>
        </p:blipFill>
        <p:spPr bwMode="auto">
          <a:xfrm>
            <a:off x="609600" y="381000"/>
            <a:ext cx="2362200" cy="1771650"/>
          </a:xfrm>
          <a:prstGeom prst="rect">
            <a:avLst/>
          </a:prstGeom>
          <a:noFill/>
        </p:spPr>
      </p:pic>
      <p:pic>
        <p:nvPicPr>
          <p:cNvPr id="1027" name="Picture 3" descr="C:\Users\tupton\AppData\Local\Microsoft\Windows\Temporary Internet Files\Content.Outlook\6JCXUGD7\Joannepinned2.jpg"/>
          <p:cNvPicPr>
            <a:picLocks noChangeAspect="1" noChangeArrowheads="1"/>
          </p:cNvPicPr>
          <p:nvPr/>
        </p:nvPicPr>
        <p:blipFill>
          <a:blip r:embed="rId4" cstate="print"/>
          <a:srcRect/>
          <a:stretch>
            <a:fillRect/>
          </a:stretch>
        </p:blipFill>
        <p:spPr bwMode="auto">
          <a:xfrm>
            <a:off x="304800" y="4674894"/>
            <a:ext cx="2362200" cy="1771650"/>
          </a:xfrm>
          <a:prstGeom prst="rect">
            <a:avLst/>
          </a:prstGeom>
          <a:noFill/>
        </p:spPr>
      </p:pic>
      <p:pic>
        <p:nvPicPr>
          <p:cNvPr id="1028" name="Picture 4" descr="C:\Users\tupton\AppData\Local\Microsoft\Windows\Temporary Internet Files\Content.Outlook\6JCXUGD7\Marvella and Husband at Retirement.JPG"/>
          <p:cNvPicPr>
            <a:picLocks noChangeAspect="1" noChangeArrowheads="1"/>
          </p:cNvPicPr>
          <p:nvPr/>
        </p:nvPicPr>
        <p:blipFill>
          <a:blip r:embed="rId5" cstate="print"/>
          <a:srcRect/>
          <a:stretch>
            <a:fillRect/>
          </a:stretch>
        </p:blipFill>
        <p:spPr bwMode="auto">
          <a:xfrm>
            <a:off x="6477000" y="304800"/>
            <a:ext cx="2297450" cy="1752600"/>
          </a:xfrm>
          <a:prstGeom prst="rect">
            <a:avLst/>
          </a:prstGeom>
          <a:noFill/>
        </p:spPr>
      </p:pic>
      <p:pic>
        <p:nvPicPr>
          <p:cNvPr id="1029" name="Picture 5" descr="C:\Users\tupton\AppData\Local\Microsoft\Windows\Temporary Internet Files\Content.Outlook\6JCXUGD7\WinterC2009BettyH.JPG"/>
          <p:cNvPicPr>
            <a:picLocks noChangeAspect="1" noChangeArrowheads="1"/>
          </p:cNvPicPr>
          <p:nvPr/>
        </p:nvPicPr>
        <p:blipFill>
          <a:blip r:embed="rId6" cstate="print"/>
          <a:srcRect/>
          <a:stretch>
            <a:fillRect/>
          </a:stretch>
        </p:blipFill>
        <p:spPr bwMode="auto">
          <a:xfrm>
            <a:off x="6781800" y="4419600"/>
            <a:ext cx="1991392" cy="1493544"/>
          </a:xfrm>
          <a:prstGeom prst="rect">
            <a:avLst/>
          </a:prstGeom>
          <a:noFill/>
        </p:spPr>
      </p:pic>
      <p:pic>
        <p:nvPicPr>
          <p:cNvPr id="1030" name="Picture 6" descr="C:\Users\tupton\AppData\Local\Microsoft\Windows\Temporary Internet Files\Content.Outlook\6JCXUGD7\WinterC2009Bonnieandhusband.JPG"/>
          <p:cNvPicPr>
            <a:picLocks noChangeAspect="1" noChangeArrowheads="1"/>
          </p:cNvPicPr>
          <p:nvPr/>
        </p:nvPicPr>
        <p:blipFill>
          <a:blip r:embed="rId7" cstate="print"/>
          <a:srcRect/>
          <a:stretch>
            <a:fillRect/>
          </a:stretch>
        </p:blipFill>
        <p:spPr bwMode="auto">
          <a:xfrm>
            <a:off x="2057400" y="3276600"/>
            <a:ext cx="2438400" cy="1828800"/>
          </a:xfrm>
          <a:prstGeom prst="rect">
            <a:avLst/>
          </a:prstGeom>
          <a:noFill/>
        </p:spPr>
      </p:pic>
      <p:pic>
        <p:nvPicPr>
          <p:cNvPr id="1031" name="Picture 7" descr="C:\Users\tupton\AppData\Local\Microsoft\Windows\Temporary Internet Files\Content.Outlook\6JCXUGD7\WinterC2009Carolynmakesapoint.jpg"/>
          <p:cNvPicPr>
            <a:picLocks noChangeAspect="1" noChangeArrowheads="1"/>
          </p:cNvPicPr>
          <p:nvPr/>
        </p:nvPicPr>
        <p:blipFill>
          <a:blip r:embed="rId8" cstate="print"/>
          <a:srcRect/>
          <a:stretch>
            <a:fillRect/>
          </a:stretch>
        </p:blipFill>
        <p:spPr bwMode="auto">
          <a:xfrm>
            <a:off x="5257800" y="1371600"/>
            <a:ext cx="2169193" cy="1626895"/>
          </a:xfrm>
          <a:prstGeom prst="rect">
            <a:avLst/>
          </a:prstGeom>
          <a:noFill/>
        </p:spPr>
      </p:pic>
      <p:pic>
        <p:nvPicPr>
          <p:cNvPr id="1032" name="Picture 8" descr="C:\Users\tupton\AppData\Local\Microsoft\Windows\Temporary Internet Files\Content.Outlook\6JCXUGD7\WinterC2009goodpic.JPG"/>
          <p:cNvPicPr>
            <a:picLocks noChangeAspect="1" noChangeArrowheads="1"/>
          </p:cNvPicPr>
          <p:nvPr/>
        </p:nvPicPr>
        <p:blipFill>
          <a:blip r:embed="rId9" cstate="print"/>
          <a:srcRect/>
          <a:stretch>
            <a:fillRect/>
          </a:stretch>
        </p:blipFill>
        <p:spPr bwMode="auto">
          <a:xfrm>
            <a:off x="3048000" y="4953000"/>
            <a:ext cx="1915192" cy="1436394"/>
          </a:xfrm>
          <a:prstGeom prst="rect">
            <a:avLst/>
          </a:prstGeom>
          <a:noFill/>
        </p:spPr>
      </p:pic>
      <p:pic>
        <p:nvPicPr>
          <p:cNvPr id="1033" name="Picture 9" descr="C:\Users\tupton\AppData\Local\Microsoft\Windows\Temporary Internet Files\Content.Outlook\6JCXUGD7\WinterC2009MaryDuffy.JPG"/>
          <p:cNvPicPr>
            <a:picLocks noChangeAspect="1" noChangeArrowheads="1"/>
          </p:cNvPicPr>
          <p:nvPr/>
        </p:nvPicPr>
        <p:blipFill>
          <a:blip r:embed="rId10" cstate="print"/>
          <a:srcRect/>
          <a:stretch>
            <a:fillRect/>
          </a:stretch>
        </p:blipFill>
        <p:spPr bwMode="auto">
          <a:xfrm>
            <a:off x="3200400" y="2057400"/>
            <a:ext cx="2296192" cy="1722144"/>
          </a:xfrm>
          <a:prstGeom prst="rect">
            <a:avLst/>
          </a:prstGeom>
          <a:noFill/>
        </p:spPr>
      </p:pic>
      <p:pic>
        <p:nvPicPr>
          <p:cNvPr id="1034" name="Picture 10" descr="C:\Users\tupton\AppData\Local\Microsoft\Windows\Temporary Internet Files\Content.Outlook\6JCXUGD7\WinterC2009whoatwhere.JPG"/>
          <p:cNvPicPr>
            <a:picLocks noChangeAspect="1" noChangeArrowheads="1"/>
          </p:cNvPicPr>
          <p:nvPr/>
        </p:nvPicPr>
        <p:blipFill>
          <a:blip r:embed="rId11" cstate="print"/>
          <a:srcRect/>
          <a:stretch>
            <a:fillRect/>
          </a:stretch>
        </p:blipFill>
        <p:spPr bwMode="auto">
          <a:xfrm>
            <a:off x="5105400" y="3124200"/>
            <a:ext cx="2057400" cy="1844089"/>
          </a:xfrm>
          <a:prstGeom prst="rect">
            <a:avLst/>
          </a:prstGeom>
          <a:noFill/>
        </p:spPr>
      </p:pic>
      <p:pic>
        <p:nvPicPr>
          <p:cNvPr id="1035" name="Picture 11" descr="C:\Users\tupton\AppData\Local\Microsoft\Windows\Temporary Internet Files\Content.Outlook\6JCXUGD7\WinterC2009whoLoraCarolynGailLisa.JPG"/>
          <p:cNvPicPr>
            <a:picLocks noChangeAspect="1" noChangeArrowheads="1"/>
          </p:cNvPicPr>
          <p:nvPr/>
        </p:nvPicPr>
        <p:blipFill>
          <a:blip r:embed="rId12" cstate="print"/>
          <a:srcRect/>
          <a:stretch>
            <a:fillRect/>
          </a:stretch>
        </p:blipFill>
        <p:spPr bwMode="auto">
          <a:xfrm>
            <a:off x="381000" y="2133600"/>
            <a:ext cx="2270792" cy="1703094"/>
          </a:xfrm>
          <a:prstGeom prst="rect">
            <a:avLst/>
          </a:prstGeom>
          <a:noFill/>
        </p:spPr>
      </p:pic>
      <p:pic>
        <p:nvPicPr>
          <p:cNvPr id="1036" name="Picture 12" descr="C:\Users\tupton\AppData\Local\Microsoft\Windows\Temporary Internet Files\Content.Outlook\6JCXUGD7\WinterC2009whoNancywhoTheresaShelley.JPG"/>
          <p:cNvPicPr>
            <a:picLocks noChangeAspect="1" noChangeArrowheads="1"/>
          </p:cNvPicPr>
          <p:nvPr/>
        </p:nvPicPr>
        <p:blipFill>
          <a:blip r:embed="rId13" cstate="print"/>
          <a:srcRect/>
          <a:stretch>
            <a:fillRect/>
          </a:stretch>
        </p:blipFill>
        <p:spPr bwMode="auto">
          <a:xfrm>
            <a:off x="3124200" y="304800"/>
            <a:ext cx="2473993" cy="1855495"/>
          </a:xfrm>
          <a:prstGeom prst="rect">
            <a:avLst/>
          </a:prstGeom>
          <a:noFill/>
        </p:spPr>
      </p:pic>
      <p:pic>
        <p:nvPicPr>
          <p:cNvPr id="1037" name="Picture 13" descr="C:\Users\tupton\AppData\Local\Microsoft\Windows\Temporary Internet Files\Content.Outlook\6JCXUGD7\WinterC2009whowhowho2.JPG"/>
          <p:cNvPicPr>
            <a:picLocks noChangeAspect="1" noChangeArrowheads="1"/>
          </p:cNvPicPr>
          <p:nvPr/>
        </p:nvPicPr>
        <p:blipFill>
          <a:blip r:embed="rId14" cstate="print"/>
          <a:srcRect/>
          <a:stretch>
            <a:fillRect/>
          </a:stretch>
        </p:blipFill>
        <p:spPr bwMode="auto">
          <a:xfrm>
            <a:off x="5257800" y="5029200"/>
            <a:ext cx="1864393" cy="1398295"/>
          </a:xfrm>
          <a:prstGeom prst="rect">
            <a:avLst/>
          </a:prstGeom>
          <a:noFill/>
        </p:spPr>
      </p:pic>
      <p:pic>
        <p:nvPicPr>
          <p:cNvPr id="1038" name="Picture 14" descr="C:\Users\tupton\AppData\Local\Microsoft\Windows\Temporary Internet Files\Content.Outlook\6JCXUGD7\WinterC2009whowhowho.JPG"/>
          <p:cNvPicPr>
            <a:picLocks noChangeAspect="1" noChangeArrowheads="1"/>
          </p:cNvPicPr>
          <p:nvPr/>
        </p:nvPicPr>
        <p:blipFill>
          <a:blip r:embed="rId15" cstate="print"/>
          <a:srcRect/>
          <a:stretch>
            <a:fillRect/>
          </a:stretch>
        </p:blipFill>
        <p:spPr bwMode="auto">
          <a:xfrm>
            <a:off x="7086600" y="2438400"/>
            <a:ext cx="1864392" cy="1398294"/>
          </a:xfrm>
          <a:prstGeom prst="rect">
            <a:avLst/>
          </a:prstGeom>
          <a:noFill/>
        </p:spPr>
      </p:pic>
      <p:sp>
        <p:nvSpPr>
          <p:cNvPr id="15" name="Rectangle 14"/>
          <p:cNvSpPr/>
          <p:nvPr/>
        </p:nvSpPr>
        <p:spPr>
          <a:xfrm>
            <a:off x="3657600" y="228600"/>
            <a:ext cx="3007426" cy="707886"/>
          </a:xfrm>
          <a:prstGeom prst="rect">
            <a:avLst/>
          </a:prstGeom>
          <a:noFill/>
        </p:spPr>
        <p:txBody>
          <a:bodyPr wrap="none" lIns="91440" tIns="45720" rIns="91440" bIns="45720">
            <a:spAutoFit/>
          </a:bodyPr>
          <a:lstStyle/>
          <a:p>
            <a:pPr algn="ct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CCC/EAPA</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6" name="Rectangle 15"/>
          <p:cNvSpPr/>
          <p:nvPr/>
        </p:nvSpPr>
        <p:spPr>
          <a:xfrm>
            <a:off x="228600" y="6019800"/>
            <a:ext cx="4271875" cy="584775"/>
          </a:xfrm>
          <a:prstGeom prst="rect">
            <a:avLst/>
          </a:prstGeom>
          <a:noFill/>
        </p:spPr>
        <p:txBody>
          <a:bodyPr wrap="none" lIns="91440" tIns="45720" rIns="91440" bIns="45720">
            <a:spAutoFit/>
          </a:bodyPr>
          <a:lstStyle/>
          <a:p>
            <a:pPr algn="ctr"/>
            <a:r>
              <a:rPr lang="en-U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Various conferences</a:t>
            </a:r>
            <a:endParaRPr lang="en-US" sz="3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424_110418508.jpg"/>
          <p:cNvPicPr>
            <a:picLocks noGrp="1" noChangeAspect="1"/>
          </p:cNvPicPr>
          <p:nvPr isPhoto="1"/>
        </p:nvPicPr>
        <p:blipFill>
          <a:blip r:embed="rId3" cstate="print">
            <a:lum/>
          </a:blip>
          <a:stretch>
            <a:fillRect/>
          </a:stretch>
        </p:blipFill>
        <p:spPr>
          <a:xfrm>
            <a:off x="381000" y="3810000"/>
            <a:ext cx="4038600" cy="2761313"/>
          </a:xfrm>
          <a:prstGeom prst="rect">
            <a:avLst/>
          </a:prstGeom>
          <a:noFill/>
          <a:ln>
            <a:noFill/>
          </a:ln>
        </p:spPr>
      </p:pic>
      <p:pic>
        <p:nvPicPr>
          <p:cNvPr id="3" name="Picture 2" descr="IMG_20150424_110427846.jpg"/>
          <p:cNvPicPr>
            <a:picLocks noGrp="1" noChangeAspect="1"/>
          </p:cNvPicPr>
          <p:nvPr isPhoto="1"/>
        </p:nvPicPr>
        <p:blipFill>
          <a:blip r:embed="rId4" cstate="print">
            <a:lum/>
          </a:blip>
          <a:stretch>
            <a:fillRect/>
          </a:stretch>
        </p:blipFill>
        <p:spPr>
          <a:xfrm>
            <a:off x="4876800" y="3886200"/>
            <a:ext cx="4038600" cy="2675078"/>
          </a:xfrm>
          <a:prstGeom prst="rect">
            <a:avLst/>
          </a:prstGeom>
          <a:noFill/>
          <a:ln>
            <a:noFill/>
          </a:ln>
        </p:spPr>
      </p:pic>
      <p:pic>
        <p:nvPicPr>
          <p:cNvPr id="4" name="Picture 3" descr="IMG_20150424_110431394.jpg"/>
          <p:cNvPicPr>
            <a:picLocks noGrp="1" noChangeAspect="1"/>
          </p:cNvPicPr>
          <p:nvPr isPhoto="1"/>
        </p:nvPicPr>
        <p:blipFill>
          <a:blip r:embed="rId5" cstate="print">
            <a:lum/>
          </a:blip>
          <a:stretch>
            <a:fillRect/>
          </a:stretch>
        </p:blipFill>
        <p:spPr>
          <a:xfrm>
            <a:off x="2286000" y="609600"/>
            <a:ext cx="4876800" cy="3432486"/>
          </a:xfrm>
          <a:prstGeom prst="rect">
            <a:avLst/>
          </a:prstGeom>
          <a:noFill/>
          <a:ln>
            <a:noFill/>
          </a:ln>
        </p:spPr>
      </p:pic>
      <p:sp>
        <p:nvSpPr>
          <p:cNvPr id="5" name="TextBox 4"/>
          <p:cNvSpPr txBox="1"/>
          <p:nvPr/>
        </p:nvSpPr>
        <p:spPr>
          <a:xfrm>
            <a:off x="762000" y="1066800"/>
            <a:ext cx="2590800" cy="461665"/>
          </a:xfrm>
          <a:prstGeom prst="rect">
            <a:avLst/>
          </a:prstGeom>
          <a:noFill/>
        </p:spPr>
        <p:txBody>
          <a:bodyPr wrap="square" rtlCol="0">
            <a:spAutoFit/>
          </a:bodyPr>
          <a:lstStyle/>
          <a:p>
            <a:pPr algn="ctr"/>
            <a:r>
              <a:rPr lang="en-US" sz="1200" b="1" dirty="0" smtClean="0">
                <a:solidFill>
                  <a:srgbClr val="FFFF00"/>
                </a:solidFill>
              </a:rPr>
              <a:t>Brian Mead – CCAO </a:t>
            </a:r>
          </a:p>
          <a:p>
            <a:pPr algn="ctr"/>
            <a:r>
              <a:rPr lang="en-US" sz="1200" b="1" dirty="0" smtClean="0">
                <a:solidFill>
                  <a:srgbClr val="FFFF00"/>
                </a:solidFill>
              </a:rPr>
              <a:t>legislative update</a:t>
            </a:r>
            <a:endParaRPr lang="en-US" sz="1200" b="1"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50424_110438908.jpg"/>
          <p:cNvPicPr>
            <a:picLocks noGrp="1" noChangeAspect="1"/>
          </p:cNvPicPr>
          <p:nvPr isPhoto="1"/>
        </p:nvPicPr>
        <p:blipFill>
          <a:blip r:embed="rId3" cstate="print">
            <a:lum/>
          </a:blip>
          <a:stretch>
            <a:fillRect/>
          </a:stretch>
        </p:blipFill>
        <p:spPr>
          <a:xfrm>
            <a:off x="762000" y="838200"/>
            <a:ext cx="7848600" cy="5148263"/>
          </a:xfrm>
          <a:prstGeom prst="rect">
            <a:avLst/>
          </a:prstGeom>
          <a:noFill/>
          <a:ln>
            <a:noFill/>
          </a:ln>
        </p:spPr>
      </p:pic>
      <p:sp>
        <p:nvSpPr>
          <p:cNvPr id="3" name="TextBox 2"/>
          <p:cNvSpPr txBox="1"/>
          <p:nvPr/>
        </p:nvSpPr>
        <p:spPr>
          <a:xfrm>
            <a:off x="3733800" y="1371600"/>
            <a:ext cx="1143000" cy="261610"/>
          </a:xfrm>
          <a:prstGeom prst="rect">
            <a:avLst/>
          </a:prstGeom>
          <a:noFill/>
        </p:spPr>
        <p:txBody>
          <a:bodyPr wrap="square" rtlCol="0">
            <a:spAutoFit/>
          </a:bodyPr>
          <a:lstStyle/>
          <a:p>
            <a:r>
              <a:rPr lang="en-US" sz="1100" dirty="0" smtClean="0">
                <a:solidFill>
                  <a:srgbClr val="FFFF00"/>
                </a:solidFill>
              </a:rPr>
              <a:t>April Gonzalez</a:t>
            </a:r>
            <a:endParaRPr lang="en-US" sz="1100" dirty="0">
              <a:solidFill>
                <a:srgbClr val="FFFF00"/>
              </a:solidFill>
            </a:endParaRPr>
          </a:p>
        </p:txBody>
      </p:sp>
      <p:sp>
        <p:nvSpPr>
          <p:cNvPr id="4" name="TextBox 3"/>
          <p:cNvSpPr txBox="1"/>
          <p:nvPr/>
        </p:nvSpPr>
        <p:spPr>
          <a:xfrm>
            <a:off x="1752600" y="3429000"/>
            <a:ext cx="1143000" cy="430887"/>
          </a:xfrm>
          <a:prstGeom prst="rect">
            <a:avLst/>
          </a:prstGeom>
          <a:noFill/>
        </p:spPr>
        <p:txBody>
          <a:bodyPr wrap="square" rtlCol="0">
            <a:spAutoFit/>
          </a:bodyPr>
          <a:lstStyle/>
          <a:p>
            <a:r>
              <a:rPr lang="en-US" sz="1100" dirty="0" smtClean="0">
                <a:solidFill>
                  <a:srgbClr val="FFFF00"/>
                </a:solidFill>
              </a:rPr>
              <a:t>Amy Ehasz</a:t>
            </a:r>
          </a:p>
          <a:p>
            <a:endParaRPr lang="en-US" sz="1100" dirty="0">
              <a:solidFill>
                <a:srgbClr val="FFFF00"/>
              </a:solidFill>
            </a:endParaRPr>
          </a:p>
        </p:txBody>
      </p:sp>
      <p:sp>
        <p:nvSpPr>
          <p:cNvPr id="5" name="TextBox 4"/>
          <p:cNvSpPr txBox="1"/>
          <p:nvPr/>
        </p:nvSpPr>
        <p:spPr>
          <a:xfrm>
            <a:off x="3581400" y="2819400"/>
            <a:ext cx="1143000" cy="261610"/>
          </a:xfrm>
          <a:prstGeom prst="rect">
            <a:avLst/>
          </a:prstGeom>
          <a:noFill/>
        </p:spPr>
        <p:txBody>
          <a:bodyPr wrap="square" rtlCol="0">
            <a:spAutoFit/>
          </a:bodyPr>
          <a:lstStyle/>
          <a:p>
            <a:r>
              <a:rPr lang="en-US" sz="1100" dirty="0" smtClean="0">
                <a:solidFill>
                  <a:srgbClr val="FFFF00"/>
                </a:solidFill>
              </a:rPr>
              <a:t>John Leutz</a:t>
            </a:r>
            <a:endParaRPr lang="en-US" sz="1100" dirty="0">
              <a:solidFill>
                <a:srgbClr val="FFFF00"/>
              </a:solidFill>
            </a:endParaRPr>
          </a:p>
        </p:txBody>
      </p:sp>
      <p:sp>
        <p:nvSpPr>
          <p:cNvPr id="6" name="TextBox 5"/>
          <p:cNvSpPr txBox="1"/>
          <p:nvPr/>
        </p:nvSpPr>
        <p:spPr>
          <a:xfrm>
            <a:off x="7162800" y="3124200"/>
            <a:ext cx="1143000" cy="261610"/>
          </a:xfrm>
          <a:prstGeom prst="rect">
            <a:avLst/>
          </a:prstGeom>
          <a:noFill/>
        </p:spPr>
        <p:txBody>
          <a:bodyPr wrap="square" rtlCol="0">
            <a:spAutoFit/>
          </a:bodyPr>
          <a:lstStyle/>
          <a:p>
            <a:r>
              <a:rPr lang="en-US" sz="1100" dirty="0" smtClean="0">
                <a:solidFill>
                  <a:srgbClr val="FFFF00"/>
                </a:solidFill>
              </a:rPr>
              <a:t>Peggy Folk</a:t>
            </a:r>
            <a:endParaRPr lang="en-US" sz="1100" dirty="0">
              <a:solidFill>
                <a:srgbClr val="FFFF00"/>
              </a:solidFill>
            </a:endParaRPr>
          </a:p>
        </p:txBody>
      </p:sp>
      <p:sp>
        <p:nvSpPr>
          <p:cNvPr id="7" name="TextBox 6"/>
          <p:cNvSpPr txBox="1"/>
          <p:nvPr/>
        </p:nvSpPr>
        <p:spPr>
          <a:xfrm>
            <a:off x="5334000" y="2438400"/>
            <a:ext cx="1143000" cy="261610"/>
          </a:xfrm>
          <a:prstGeom prst="rect">
            <a:avLst/>
          </a:prstGeom>
          <a:noFill/>
        </p:spPr>
        <p:txBody>
          <a:bodyPr wrap="square" rtlCol="0">
            <a:spAutoFit/>
          </a:bodyPr>
          <a:lstStyle/>
          <a:p>
            <a:r>
              <a:rPr lang="en-US" sz="1100" dirty="0" smtClean="0">
                <a:solidFill>
                  <a:srgbClr val="FFFF00"/>
                </a:solidFill>
              </a:rPr>
              <a:t>Barb Leuthold</a:t>
            </a:r>
            <a:endParaRPr lang="en-US" sz="1100" dirty="0">
              <a:solidFill>
                <a:srgbClr val="FFFF00"/>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am Friedrick"/>
          <p:cNvPicPr>
            <a:picLocks noChangeAspect="1" noChangeArrowheads="1"/>
          </p:cNvPicPr>
          <p:nvPr/>
        </p:nvPicPr>
        <p:blipFill>
          <a:blip r:embed="rId3" cstate="print"/>
          <a:srcRect/>
          <a:stretch>
            <a:fillRect/>
          </a:stretch>
        </p:blipFill>
        <p:spPr bwMode="auto">
          <a:xfrm>
            <a:off x="981075" y="1143001"/>
            <a:ext cx="1762125" cy="1828800"/>
          </a:xfrm>
          <a:prstGeom prst="rect">
            <a:avLst/>
          </a:prstGeom>
          <a:noFill/>
        </p:spPr>
      </p:pic>
      <p:pic>
        <p:nvPicPr>
          <p:cNvPr id="1028" name="Picture 4" descr="Patricia Geissman"/>
          <p:cNvPicPr>
            <a:picLocks noChangeAspect="1" noChangeArrowheads="1"/>
          </p:cNvPicPr>
          <p:nvPr/>
        </p:nvPicPr>
        <p:blipFill>
          <a:blip r:embed="rId4" cstate="print"/>
          <a:srcRect/>
          <a:stretch>
            <a:fillRect/>
          </a:stretch>
        </p:blipFill>
        <p:spPr bwMode="auto">
          <a:xfrm>
            <a:off x="3505200" y="1143000"/>
            <a:ext cx="1762125" cy="1828799"/>
          </a:xfrm>
          <a:prstGeom prst="rect">
            <a:avLst/>
          </a:prstGeom>
          <a:noFill/>
        </p:spPr>
      </p:pic>
      <p:pic>
        <p:nvPicPr>
          <p:cNvPr id="1030" name="Picture 6" descr="Photo Unavailable"/>
          <p:cNvPicPr>
            <a:picLocks noChangeAspect="1" noChangeArrowheads="1"/>
          </p:cNvPicPr>
          <p:nvPr/>
        </p:nvPicPr>
        <p:blipFill>
          <a:blip r:embed="rId5" cstate="print"/>
          <a:srcRect/>
          <a:stretch>
            <a:fillRect/>
          </a:stretch>
        </p:blipFill>
        <p:spPr bwMode="auto">
          <a:xfrm>
            <a:off x="5943600" y="1066800"/>
            <a:ext cx="1728269" cy="1905000"/>
          </a:xfrm>
          <a:prstGeom prst="rect">
            <a:avLst/>
          </a:prstGeom>
          <a:noFill/>
        </p:spPr>
      </p:pic>
      <p:sp>
        <p:nvSpPr>
          <p:cNvPr id="6" name="Rectangle 5"/>
          <p:cNvSpPr/>
          <p:nvPr/>
        </p:nvSpPr>
        <p:spPr>
          <a:xfrm>
            <a:off x="990600" y="3810000"/>
            <a:ext cx="3036409" cy="369332"/>
          </a:xfrm>
          <a:prstGeom prst="rect">
            <a:avLst/>
          </a:prstGeom>
        </p:spPr>
        <p:txBody>
          <a:bodyPr wrap="none">
            <a:spAutoFit/>
          </a:bodyPr>
          <a:lstStyle/>
          <a:p>
            <a:pPr algn="ct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Medina County Engineer</a:t>
            </a:r>
          </a:p>
        </p:txBody>
      </p:sp>
      <p:sp>
        <p:nvSpPr>
          <p:cNvPr id="9" name="Rectangle 8"/>
          <p:cNvSpPr/>
          <p:nvPr/>
        </p:nvSpPr>
        <p:spPr>
          <a:xfrm>
            <a:off x="3352800" y="3124200"/>
            <a:ext cx="2061334" cy="307777"/>
          </a:xfrm>
          <a:prstGeom prst="rect">
            <a:avLst/>
          </a:prstGeom>
        </p:spPr>
        <p:txBody>
          <a:bodyPr wrap="none">
            <a:spAutoFit/>
          </a:bodyPr>
          <a:lstStyle/>
          <a:p>
            <a:r>
              <a:rPr lang="en-US" sz="1400" b="1" dirty="0" smtClean="0"/>
              <a:t>Patricia G. Geissman</a:t>
            </a:r>
            <a:endParaRPr lang="en-US" sz="1400" b="1" dirty="0"/>
          </a:p>
        </p:txBody>
      </p:sp>
      <p:sp>
        <p:nvSpPr>
          <p:cNvPr id="10" name="Rectangle 9"/>
          <p:cNvSpPr/>
          <p:nvPr/>
        </p:nvSpPr>
        <p:spPr>
          <a:xfrm>
            <a:off x="1066800" y="3124200"/>
            <a:ext cx="1590372" cy="307777"/>
          </a:xfrm>
          <a:prstGeom prst="rect">
            <a:avLst/>
          </a:prstGeom>
        </p:spPr>
        <p:txBody>
          <a:bodyPr wrap="none">
            <a:spAutoFit/>
          </a:bodyPr>
          <a:lstStyle/>
          <a:p>
            <a:r>
              <a:rPr lang="en-US" sz="1400" b="1" dirty="0" smtClean="0"/>
              <a:t>Adam Friedrick</a:t>
            </a:r>
            <a:endParaRPr lang="en-US" sz="1400" b="1" dirty="0"/>
          </a:p>
        </p:txBody>
      </p:sp>
      <p:sp>
        <p:nvSpPr>
          <p:cNvPr id="11" name="Rectangle 10"/>
          <p:cNvSpPr/>
          <p:nvPr/>
        </p:nvSpPr>
        <p:spPr>
          <a:xfrm>
            <a:off x="5943600" y="3124200"/>
            <a:ext cx="1710084" cy="307777"/>
          </a:xfrm>
          <a:prstGeom prst="rect">
            <a:avLst/>
          </a:prstGeom>
        </p:spPr>
        <p:txBody>
          <a:bodyPr wrap="none">
            <a:spAutoFit/>
          </a:bodyPr>
          <a:lstStyle/>
          <a:p>
            <a:r>
              <a:rPr lang="en-US" sz="1400" b="1" dirty="0" smtClean="0"/>
              <a:t>Timothy C. Smith</a:t>
            </a:r>
            <a:endParaRPr lang="en-US" sz="1400" b="1" dirty="0"/>
          </a:p>
        </p:txBody>
      </p:sp>
      <p:sp>
        <p:nvSpPr>
          <p:cNvPr id="12" name="Rectangle 11"/>
          <p:cNvSpPr/>
          <p:nvPr/>
        </p:nvSpPr>
        <p:spPr>
          <a:xfrm>
            <a:off x="3048000" y="6096000"/>
            <a:ext cx="2186945" cy="307777"/>
          </a:xfrm>
          <a:prstGeom prst="rect">
            <a:avLst/>
          </a:prstGeom>
        </p:spPr>
        <p:txBody>
          <a:bodyPr wrap="none">
            <a:spAutoFit/>
          </a:bodyPr>
          <a:lstStyle/>
          <a:p>
            <a:r>
              <a:rPr lang="en-US" sz="1400" b="1" dirty="0" smtClean="0"/>
              <a:t>MIKE SALAY, P.E., P.S.</a:t>
            </a:r>
            <a:endParaRPr lang="en-US" sz="1400" dirty="0"/>
          </a:p>
        </p:txBody>
      </p:sp>
      <p:sp>
        <p:nvSpPr>
          <p:cNvPr id="13" name="Rectangle 12"/>
          <p:cNvSpPr/>
          <p:nvPr/>
        </p:nvSpPr>
        <p:spPr>
          <a:xfrm>
            <a:off x="674924" y="685800"/>
            <a:ext cx="3797836" cy="369332"/>
          </a:xfrm>
          <a:prstGeom prst="rect">
            <a:avLst/>
          </a:prstGeom>
        </p:spPr>
        <p:txBody>
          <a:bodyPr wrap="none">
            <a:spAutoFit/>
          </a:bodyPr>
          <a:lstStyle/>
          <a:p>
            <a:pPr algn="ct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Medina County Commissioners</a:t>
            </a:r>
          </a:p>
        </p:txBody>
      </p:sp>
      <p:pic>
        <p:nvPicPr>
          <p:cNvPr id="2" name="Picture 2" descr="C:\Users\tupton\AppData\Local\Microsoft\Windows\Temporary Internet Files\Content.Outlook\6JCXUGD7\Salay .jpg"/>
          <p:cNvPicPr>
            <a:picLocks noChangeAspect="1" noChangeArrowheads="1"/>
          </p:cNvPicPr>
          <p:nvPr/>
        </p:nvPicPr>
        <p:blipFill>
          <a:blip r:embed="rId6" cstate="print"/>
          <a:srcRect/>
          <a:stretch>
            <a:fillRect/>
          </a:stretch>
        </p:blipFill>
        <p:spPr bwMode="auto">
          <a:xfrm>
            <a:off x="3505200" y="4191000"/>
            <a:ext cx="1478280" cy="1828800"/>
          </a:xfrm>
          <a:prstGeom prst="rect">
            <a:avLst/>
          </a:prstGeom>
          <a:noFill/>
        </p:spPr>
      </p:pic>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cc eapa logo.JPG"/>
          <p:cNvPicPr>
            <a:picLocks noGrp="1" noChangeAspect="1"/>
          </p:cNvPicPr>
          <p:nvPr>
            <p:ph sz="half" idx="1"/>
          </p:nvPr>
        </p:nvPicPr>
        <p:blipFill>
          <a:blip r:embed="rId3" cstate="print"/>
          <a:stretch>
            <a:fillRect/>
          </a:stretch>
        </p:blipFill>
        <p:spPr>
          <a:xfrm>
            <a:off x="2057400" y="533400"/>
            <a:ext cx="4248807" cy="3200400"/>
          </a:xfrm>
        </p:spPr>
      </p:pic>
      <p:sp>
        <p:nvSpPr>
          <p:cNvPr id="2" name="TextBox 1"/>
          <p:cNvSpPr txBox="1"/>
          <p:nvPr/>
        </p:nvSpPr>
        <p:spPr>
          <a:xfrm>
            <a:off x="1143000" y="4114800"/>
            <a:ext cx="6324600" cy="2123658"/>
          </a:xfrm>
          <a:prstGeom prst="rect">
            <a:avLst/>
          </a:prstGeom>
          <a:noFill/>
        </p:spPr>
        <p:txBody>
          <a:bodyPr wrap="square" rtlCol="0">
            <a:spAutoFit/>
          </a:bodyPr>
          <a:lstStyle/>
          <a:p>
            <a:pPr algn="ctr"/>
            <a:r>
              <a:rPr lang="en-US" sz="2400" dirty="0" smtClean="0">
                <a:solidFill>
                  <a:schemeClr val="tx2">
                    <a:lumMod val="75000"/>
                  </a:schemeClr>
                </a:solidFill>
              </a:rPr>
              <a:t>23 in attendance</a:t>
            </a:r>
          </a:p>
          <a:p>
            <a:pPr algn="ctr"/>
            <a:r>
              <a:rPr lang="en-US" sz="2400" dirty="0" smtClean="0">
                <a:solidFill>
                  <a:schemeClr val="tx2">
                    <a:lumMod val="75000"/>
                  </a:schemeClr>
                </a:solidFill>
              </a:rPr>
              <a:t>representing 10 counties; </a:t>
            </a:r>
          </a:p>
          <a:p>
            <a:pPr algn="ctr"/>
            <a:r>
              <a:rPr lang="en-US" dirty="0" smtClean="0">
                <a:solidFill>
                  <a:schemeClr val="tx2">
                    <a:lumMod val="75000"/>
                  </a:schemeClr>
                </a:solidFill>
              </a:rPr>
              <a:t>Ashland, Ashtabula, Crawford, Coshocton, Geauga, Huron, Lake, Licking, Lorain, Medina, Ottawa, Summit, Trumbull &amp; Williams</a:t>
            </a:r>
          </a:p>
          <a:p>
            <a:pPr algn="ctr"/>
            <a:r>
              <a:rPr lang="en-US" sz="2400" dirty="0" smtClean="0">
                <a:solidFill>
                  <a:schemeClr val="tx2">
                    <a:lumMod val="75000"/>
                  </a:schemeClr>
                </a:solidFill>
              </a:rPr>
              <a:t> 12 from engineers </a:t>
            </a:r>
          </a:p>
          <a:p>
            <a:pPr algn="ctr"/>
            <a:r>
              <a:rPr lang="en-US" sz="2400" dirty="0" smtClean="0">
                <a:solidFill>
                  <a:schemeClr val="tx2">
                    <a:lumMod val="75000"/>
                  </a:schemeClr>
                </a:solidFill>
              </a:rPr>
              <a:t>11 from commissioners office</a:t>
            </a:r>
            <a:endParaRPr lang="en-US" sz="2400" dirty="0">
              <a:solidFill>
                <a:schemeClr val="tx2">
                  <a:lumMod val="75000"/>
                </a:schemeClr>
              </a:solidFill>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410200"/>
            <a:ext cx="8610600" cy="1089025"/>
          </a:xfrm>
        </p:spPr>
        <p:txBody>
          <a:bodyPr>
            <a:noAutofit/>
          </a:bodyPr>
          <a:lstStyle/>
          <a:p>
            <a:r>
              <a:rPr lang="en-US" sz="3600" dirty="0" smtClean="0"/>
              <a:t>Administration Building / Courthouse</a:t>
            </a:r>
            <a:br>
              <a:rPr lang="en-US" sz="3600" dirty="0" smtClean="0"/>
            </a:br>
            <a:r>
              <a:rPr lang="en-US" sz="3600" dirty="0" smtClean="0"/>
              <a:t>June 12, 2015</a:t>
            </a:r>
            <a:endParaRPr lang="en-US" sz="3600" dirty="0"/>
          </a:p>
        </p:txBody>
      </p:sp>
      <p:pic>
        <p:nvPicPr>
          <p:cNvPr id="4" name="Picture 3" descr="Rose Hill - Fine dining! - Seville, OH, United States"/>
          <p:cNvPicPr/>
          <p:nvPr/>
        </p:nvPicPr>
        <p:blipFill>
          <a:blip r:embed="rId3" cstate="print"/>
          <a:stretch>
            <a:fillRect/>
          </a:stretch>
        </p:blipFill>
        <p:spPr bwMode="auto">
          <a:xfrm>
            <a:off x="1600200" y="1447800"/>
            <a:ext cx="5943600" cy="3346026"/>
          </a:xfrm>
          <a:prstGeom prst="rect">
            <a:avLst/>
          </a:prstGeom>
          <a:noFill/>
          <a:ln w="9525">
            <a:noFill/>
            <a:miter lim="800000"/>
            <a:headEnd/>
            <a:tailEnd/>
          </a:ln>
        </p:spPr>
      </p:pic>
      <p:sp>
        <p:nvSpPr>
          <p:cNvPr id="5" name="Title 1"/>
          <p:cNvSpPr txBox="1">
            <a:spLocks/>
          </p:cNvSpPr>
          <p:nvPr/>
        </p:nvSpPr>
        <p:spPr>
          <a:xfrm>
            <a:off x="685800" y="304800"/>
            <a:ext cx="7772400" cy="1089025"/>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C000"/>
                </a:solidFill>
                <a:effectLst/>
                <a:uLnTx/>
                <a:uFillTx/>
                <a:latin typeface="+mj-lt"/>
                <a:ea typeface="+mj-ea"/>
                <a:cs typeface="+mj-cs"/>
              </a:rPr>
              <a:t>CCC/EAPA</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solidFill>
                  <a:srgbClr val="FFC000"/>
                </a:solidFill>
                <a:latin typeface="+mj-lt"/>
                <a:ea typeface="+mj-ea"/>
                <a:cs typeface="+mj-cs"/>
              </a:rPr>
              <a:t>Regional Meeting – Wood County</a:t>
            </a:r>
            <a:endParaRPr kumimoji="0" lang="en-US" sz="4400" b="0" i="0" u="none" strike="noStrike" kern="1200" cap="none" spc="0" normalizeH="0" baseline="0" noProof="0" dirty="0" smtClean="0">
              <a:ln>
                <a:noFill/>
              </a:ln>
              <a:solidFill>
                <a:srgbClr val="FFC000"/>
              </a:solidFill>
              <a:effectLst/>
              <a:uLnTx/>
              <a:uFillTx/>
              <a:latin typeface="+mj-lt"/>
              <a:ea typeface="+mj-ea"/>
              <a:cs typeface="+mj-cs"/>
            </a:endParaRPr>
          </a:p>
        </p:txBody>
      </p:sp>
    </p:spTree>
  </p:cSld>
  <p:clrMapOvr>
    <a:masterClrMapping/>
  </p:clrMapOvr>
  <p:transition spd="med" advClick="0" advTm="7000">
    <p:dissolve/>
    <p:sndAc>
      <p:stSnd>
        <p:snd r:embed="rId2" name="camera.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300</TotalTime>
  <Words>1672</Words>
  <Application>Microsoft Office PowerPoint</Application>
  <PresentationFormat>On-screen Show (4:3)</PresentationFormat>
  <Paragraphs>315</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Foundry</vt:lpstr>
      <vt:lpstr>Rose Hill Restaurant April 24, 2015</vt:lpstr>
      <vt:lpstr>MEDINA COUNTY</vt:lpstr>
      <vt:lpstr>Slide 3</vt:lpstr>
      <vt:lpstr>Slide 4</vt:lpstr>
      <vt:lpstr>Slide 5</vt:lpstr>
      <vt:lpstr>Slide 6</vt:lpstr>
      <vt:lpstr>Slide 7</vt:lpstr>
      <vt:lpstr>Slide 8</vt:lpstr>
      <vt:lpstr>Administration Building / Courthouse June 12, 2015</vt:lpstr>
      <vt:lpstr>Slide 10</vt:lpstr>
      <vt:lpstr>Slide 11</vt:lpstr>
      <vt:lpstr>Slide 12</vt:lpstr>
      <vt:lpstr>Slide 13</vt:lpstr>
      <vt:lpstr>Slide 14</vt:lpstr>
      <vt:lpstr>Slide 15</vt:lpstr>
      <vt:lpstr>Slide 16</vt:lpstr>
      <vt:lpstr>Slide 17</vt:lpstr>
      <vt:lpstr>Slide 18</vt:lpstr>
      <vt:lpstr>Slide 19</vt:lpstr>
      <vt:lpstr>CCAO Offices September 25, 2015</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Rose Hill Restaurant April 24, 2015</dc:title>
  <dc:creator>theresa upton</dc:creator>
  <cp:lastModifiedBy>theresa upton</cp:lastModifiedBy>
  <cp:revision>49</cp:revision>
  <dcterms:created xsi:type="dcterms:W3CDTF">2015-04-27T13:22:56Z</dcterms:created>
  <dcterms:modified xsi:type="dcterms:W3CDTF">2015-12-04T15:50:36Z</dcterms:modified>
</cp:coreProperties>
</file>