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61"/>
  </p:handoutMasterIdLst>
  <p:sldIdLst>
    <p:sldId id="256" r:id="rId2"/>
    <p:sldId id="305" r:id="rId3"/>
    <p:sldId id="306" r:id="rId4"/>
    <p:sldId id="307" r:id="rId5"/>
    <p:sldId id="308" r:id="rId6"/>
    <p:sldId id="309" r:id="rId7"/>
    <p:sldId id="310" r:id="rId8"/>
    <p:sldId id="257" r:id="rId9"/>
    <p:sldId id="316" r:id="rId10"/>
    <p:sldId id="315" r:id="rId11"/>
    <p:sldId id="290" r:id="rId12"/>
    <p:sldId id="291" r:id="rId13"/>
    <p:sldId id="292" r:id="rId14"/>
    <p:sldId id="258" r:id="rId15"/>
    <p:sldId id="259" r:id="rId16"/>
    <p:sldId id="262" r:id="rId17"/>
    <p:sldId id="263" r:id="rId18"/>
    <p:sldId id="264" r:id="rId19"/>
    <p:sldId id="289" r:id="rId20"/>
    <p:sldId id="265" r:id="rId21"/>
    <p:sldId id="266" r:id="rId22"/>
    <p:sldId id="317" r:id="rId23"/>
    <p:sldId id="267" r:id="rId24"/>
    <p:sldId id="268" r:id="rId25"/>
    <p:sldId id="271" r:id="rId26"/>
    <p:sldId id="272" r:id="rId27"/>
    <p:sldId id="270" r:id="rId28"/>
    <p:sldId id="275" r:id="rId29"/>
    <p:sldId id="276" r:id="rId30"/>
    <p:sldId id="273" r:id="rId31"/>
    <p:sldId id="274" r:id="rId32"/>
    <p:sldId id="269" r:id="rId33"/>
    <p:sldId id="261" r:id="rId34"/>
    <p:sldId id="294" r:id="rId35"/>
    <p:sldId id="293" r:id="rId36"/>
    <p:sldId id="277" r:id="rId37"/>
    <p:sldId id="286" r:id="rId38"/>
    <p:sldId id="295" r:id="rId39"/>
    <p:sldId id="284" r:id="rId40"/>
    <p:sldId id="285" r:id="rId41"/>
    <p:sldId id="296" r:id="rId42"/>
    <p:sldId id="297" r:id="rId43"/>
    <p:sldId id="288" r:id="rId44"/>
    <p:sldId id="311" r:id="rId45"/>
    <p:sldId id="312" r:id="rId46"/>
    <p:sldId id="318" r:id="rId47"/>
    <p:sldId id="287" r:id="rId48"/>
    <p:sldId id="313" r:id="rId49"/>
    <p:sldId id="314" r:id="rId50"/>
    <p:sldId id="298" r:id="rId51"/>
    <p:sldId id="280" r:id="rId52"/>
    <p:sldId id="304" r:id="rId53"/>
    <p:sldId id="301" r:id="rId54"/>
    <p:sldId id="281" r:id="rId55"/>
    <p:sldId id="299" r:id="rId56"/>
    <p:sldId id="300" r:id="rId57"/>
    <p:sldId id="302" r:id="rId58"/>
    <p:sldId id="303" r:id="rId59"/>
    <p:sldId id="282" r:id="rId6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38" autoAdjust="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A0F8E99F-7323-481A-AB6B-705F3926CE71}" type="datetimeFigureOut">
              <a:rPr lang="en-US" smtClean="0"/>
              <a:pPr/>
              <a:t>12/9/2015</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0F5BAA83-DE84-486A-B77D-230F2A61489A}" type="slidenum">
              <a:rPr lang="en-US" smtClean="0"/>
              <a:pPr/>
              <a:t>‹#›</a:t>
            </a:fld>
            <a:endParaRPr lang="en-US"/>
          </a:p>
        </p:txBody>
      </p:sp>
    </p:spTree>
    <p:extLst>
      <p:ext uri="{BB962C8B-B14F-4D97-AF65-F5344CB8AC3E}">
        <p14:creationId xmlns:p14="http://schemas.microsoft.com/office/powerpoint/2010/main" xmlns="" val="310830245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78D2441-7C4A-46C5-AAE6-349AC2047CE5}" type="datetimeFigureOut">
              <a:rPr lang="en-US" smtClean="0"/>
              <a:pPr/>
              <a:t>12/9/2015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2263F3F-700A-4065-9572-76A605BA940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8D2441-7C4A-46C5-AAE6-349AC2047CE5}"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63F3F-700A-4065-9572-76A605BA94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8D2441-7C4A-46C5-AAE6-349AC2047CE5}"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63F3F-700A-4065-9572-76A605BA940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8D2441-7C4A-46C5-AAE6-349AC2047CE5}"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63F3F-700A-4065-9572-76A605BA9404}"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78D2441-7C4A-46C5-AAE6-349AC2047CE5}" type="datetimeFigureOut">
              <a:rPr lang="en-US" smtClean="0"/>
              <a:pPr/>
              <a:t>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63F3F-700A-4065-9572-76A605BA9404}"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78D2441-7C4A-46C5-AAE6-349AC2047CE5}" type="datetimeFigureOut">
              <a:rPr lang="en-US" smtClean="0"/>
              <a:pPr/>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63F3F-700A-4065-9572-76A605BA9404}"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78D2441-7C4A-46C5-AAE6-349AC2047CE5}" type="datetimeFigureOut">
              <a:rPr lang="en-US" smtClean="0"/>
              <a:pPr/>
              <a:t>12/9/2015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263F3F-700A-4065-9572-76A605BA940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78D2441-7C4A-46C5-AAE6-349AC2047CE5}" type="datetimeFigureOut">
              <a:rPr lang="en-US" smtClean="0"/>
              <a:pPr/>
              <a:t>12/9/2015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263F3F-700A-4065-9572-76A605BA9404}"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8D2441-7C4A-46C5-AAE6-349AC2047CE5}" type="datetimeFigureOut">
              <a:rPr lang="en-US" smtClean="0"/>
              <a:pPr/>
              <a:t>12/9/2015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263F3F-700A-4065-9572-76A605BA94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978D2441-7C4A-46C5-AAE6-349AC2047CE5}" type="datetimeFigureOut">
              <a:rPr lang="en-US" smtClean="0"/>
              <a:pPr/>
              <a:t>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63F3F-700A-4065-9572-76A605BA940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78D2441-7C4A-46C5-AAE6-349AC2047CE5}" type="datetimeFigureOut">
              <a:rPr lang="en-US" smtClean="0"/>
              <a:pPr/>
              <a:t>12/9/2015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2263F3F-700A-4065-9572-76A605BA9404}"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78D2441-7C4A-46C5-AAE6-349AC2047CE5}" type="datetimeFigureOut">
              <a:rPr lang="en-US" smtClean="0"/>
              <a:pPr/>
              <a:t>12/9/2015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2263F3F-700A-4065-9572-76A605BA94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codes.ohio.gov/orc/5553.16" TargetMode="External"/><Relationship Id="rId2" Type="http://schemas.openxmlformats.org/officeDocument/2006/relationships/hyperlink" Target="http://codes.ohio.gov/orc/5553.03"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codes.ohio.gov/orc/5553.042" TargetMode="External"/><Relationship Id="rId2" Type="http://schemas.openxmlformats.org/officeDocument/2006/relationships/hyperlink" Target="http://codes.ohio.gov/orc/5553.043" TargetMode="External"/><Relationship Id="rId1" Type="http://schemas.openxmlformats.org/officeDocument/2006/relationships/slideLayout" Target="../slideLayouts/slideLayout2.xml"/><Relationship Id="rId4" Type="http://schemas.openxmlformats.org/officeDocument/2006/relationships/hyperlink" Target="http://codes.ohio.gov/orc/4928.01"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bgodlove@clintoncountyengineer.org" TargetMode="External"/><Relationship Id="rId2" Type="http://schemas.openxmlformats.org/officeDocument/2006/relationships/hyperlink" Target="mailto:jlinkous@clintoncountyengineer.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2895600"/>
          </a:xfrm>
        </p:spPr>
        <p:txBody>
          <a:bodyPr>
            <a:normAutofit/>
          </a:bodyPr>
          <a:lstStyle/>
          <a:p>
            <a:pPr algn="ctr"/>
            <a:r>
              <a:rPr lang="en-US" sz="3600" dirty="0" smtClean="0">
                <a:solidFill>
                  <a:srgbClr val="0070C0"/>
                </a:solidFill>
              </a:rPr>
              <a:t>2015 Winter Conference</a:t>
            </a:r>
            <a:r>
              <a:rPr lang="en-US" sz="4000" dirty="0" smtClean="0">
                <a:solidFill>
                  <a:srgbClr val="0070C0"/>
                </a:solidFill>
              </a:rPr>
              <a:t/>
            </a:r>
            <a:br>
              <a:rPr lang="en-US" sz="4000" dirty="0" smtClean="0">
                <a:solidFill>
                  <a:srgbClr val="0070C0"/>
                </a:solidFill>
              </a:rPr>
            </a:br>
            <a:r>
              <a:rPr lang="en-US" sz="2800" dirty="0" smtClean="0">
                <a:solidFill>
                  <a:srgbClr val="0070C0"/>
                </a:solidFill>
              </a:rPr>
              <a:t>County Commissioners Clerks/ Engineers Administrators Professional Association</a:t>
            </a:r>
            <a:br>
              <a:rPr lang="en-US" sz="2800" dirty="0" smtClean="0">
                <a:solidFill>
                  <a:srgbClr val="0070C0"/>
                </a:solidFill>
              </a:rPr>
            </a:br>
            <a:r>
              <a:rPr lang="en-US" dirty="0" smtClean="0">
                <a:solidFill>
                  <a:srgbClr val="0070C0"/>
                </a:solidFill>
              </a:rPr>
              <a:t/>
            </a:r>
            <a:br>
              <a:rPr lang="en-US" dirty="0" smtClean="0">
                <a:solidFill>
                  <a:srgbClr val="0070C0"/>
                </a:solidFill>
              </a:rPr>
            </a:br>
            <a:r>
              <a:rPr lang="en-US" sz="3600" dirty="0" smtClean="0">
                <a:solidFill>
                  <a:schemeClr val="tx1"/>
                </a:solidFill>
              </a:rPr>
              <a:t>Road Rights</a:t>
            </a:r>
            <a:endParaRPr lang="en-US" sz="3600" dirty="0">
              <a:solidFill>
                <a:schemeClr val="tx1"/>
              </a:solidFill>
            </a:endParaRPr>
          </a:p>
        </p:txBody>
      </p:sp>
      <p:sp>
        <p:nvSpPr>
          <p:cNvPr id="3" name="Subtitle 2"/>
          <p:cNvSpPr>
            <a:spLocks noGrp="1"/>
          </p:cNvSpPr>
          <p:nvPr>
            <p:ph type="subTitle" idx="1"/>
          </p:nvPr>
        </p:nvSpPr>
        <p:spPr/>
        <p:txBody>
          <a:bodyPr/>
          <a:lstStyle/>
          <a:p>
            <a:pPr algn="ctr"/>
            <a:r>
              <a:rPr lang="en-US" b="1" dirty="0" smtClean="0"/>
              <a:t>Easements, Establishments,</a:t>
            </a:r>
          </a:p>
          <a:p>
            <a:pPr algn="ctr"/>
            <a:r>
              <a:rPr lang="en-US" b="1" dirty="0" smtClean="0"/>
              <a:t>Abandonments and Vacations</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Bridge Projects</a:t>
            </a:r>
          </a:p>
          <a:p>
            <a:r>
              <a:rPr lang="en-US" dirty="0" smtClean="0"/>
              <a:t>Road Re-alignment</a:t>
            </a:r>
          </a:p>
          <a:p>
            <a:r>
              <a:rPr lang="en-US" dirty="0" smtClean="0"/>
              <a:t>Safety Improvement</a:t>
            </a:r>
          </a:p>
          <a:p>
            <a:r>
              <a:rPr lang="en-US" dirty="0" smtClean="0"/>
              <a:t>Widening</a:t>
            </a:r>
          </a:p>
          <a:p>
            <a:r>
              <a:rPr lang="en-US" dirty="0" smtClean="0"/>
              <a:t>Drainage Improvements</a:t>
            </a:r>
          </a:p>
          <a:p>
            <a:r>
              <a:rPr lang="en-US" dirty="0" smtClean="0"/>
              <a:t>Guardrail projects</a:t>
            </a:r>
          </a:p>
          <a:p>
            <a:r>
              <a:rPr lang="en-US" dirty="0" smtClean="0"/>
              <a:t>Culvert Extensions</a:t>
            </a:r>
          </a:p>
          <a:p>
            <a:r>
              <a:rPr lang="en-US" dirty="0" smtClean="0"/>
              <a:t>Ditch Widening</a:t>
            </a:r>
          </a:p>
        </p:txBody>
      </p:sp>
      <p:sp>
        <p:nvSpPr>
          <p:cNvPr id="4" name="Title 3"/>
          <p:cNvSpPr>
            <a:spLocks noGrp="1"/>
          </p:cNvSpPr>
          <p:nvPr>
            <p:ph type="title"/>
          </p:nvPr>
        </p:nvSpPr>
        <p:spPr/>
        <p:txBody>
          <a:bodyPr/>
          <a:lstStyle/>
          <a:p>
            <a:r>
              <a:rPr lang="en-US" dirty="0" smtClean="0"/>
              <a:t>Why do we need an Easement?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53000" y="3886200"/>
            <a:ext cx="3733800" cy="28003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07745" y="1353551"/>
            <a:ext cx="3703439" cy="2468959"/>
          </a:xfrm>
          <a:prstGeom prst="rect">
            <a:avLst/>
          </a:prstGeom>
        </p:spPr>
      </p:pic>
    </p:spTree>
    <p:extLst>
      <p:ext uri="{BB962C8B-B14F-4D97-AF65-F5344CB8AC3E}">
        <p14:creationId xmlns:p14="http://schemas.microsoft.com/office/powerpoint/2010/main" xmlns="" val="153662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smtClean="0"/>
          </a:p>
          <a:p>
            <a:pPr>
              <a:buNone/>
            </a:pPr>
            <a:r>
              <a:rPr lang="en-US" dirty="0" smtClean="0"/>
              <a:t>Highway Easements: Where there is a right to construct and maintain a highway facility</a:t>
            </a:r>
          </a:p>
          <a:p>
            <a:endParaRPr lang="en-US" dirty="0" smtClean="0"/>
          </a:p>
          <a:p>
            <a:r>
              <a:rPr lang="en-US" dirty="0" smtClean="0"/>
              <a:t>SH -  Standard Highway easement</a:t>
            </a:r>
          </a:p>
          <a:p>
            <a:r>
              <a:rPr lang="en-US" dirty="0" smtClean="0"/>
              <a:t>LA	-  Limited Access Easement</a:t>
            </a:r>
          </a:p>
          <a:p>
            <a:pPr>
              <a:buNone/>
            </a:pPr>
            <a:endParaRPr lang="en-US" dirty="0"/>
          </a:p>
        </p:txBody>
      </p:sp>
      <p:sp>
        <p:nvSpPr>
          <p:cNvPr id="4" name="Title 3"/>
          <p:cNvSpPr>
            <a:spLocks noGrp="1"/>
          </p:cNvSpPr>
          <p:nvPr>
            <p:ph type="title"/>
          </p:nvPr>
        </p:nvSpPr>
        <p:spPr/>
        <p:txBody>
          <a:bodyPr/>
          <a:lstStyle/>
          <a:p>
            <a:r>
              <a:rPr lang="en-US" dirty="0" smtClean="0"/>
              <a:t>Standard ODOT Easements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		Temporary</a:t>
            </a:r>
          </a:p>
          <a:p>
            <a:r>
              <a:rPr lang="en-US" dirty="0" smtClean="0"/>
              <a:t>SL		Slope Easement</a:t>
            </a:r>
          </a:p>
          <a:p>
            <a:r>
              <a:rPr lang="en-US" dirty="0" smtClean="0"/>
              <a:t>S		Sewer Easement</a:t>
            </a:r>
          </a:p>
          <a:p>
            <a:r>
              <a:rPr lang="en-US" dirty="0" smtClean="0"/>
              <a:t>CH		Channel Easement</a:t>
            </a:r>
          </a:p>
          <a:p>
            <a:r>
              <a:rPr lang="en-US" dirty="0" smtClean="0"/>
              <a:t>FL		Flowage Easement</a:t>
            </a:r>
          </a:p>
          <a:p>
            <a:r>
              <a:rPr lang="en-US" dirty="0" smtClean="0"/>
              <a:t>U 		Railroad or Public Utility</a:t>
            </a:r>
          </a:p>
          <a:p>
            <a:r>
              <a:rPr lang="en-US" dirty="0" smtClean="0"/>
              <a:t>A		Aerial Easement</a:t>
            </a:r>
          </a:p>
          <a:p>
            <a:r>
              <a:rPr lang="en-US" dirty="0" smtClean="0"/>
              <a:t>PRE	Property Right</a:t>
            </a:r>
          </a:p>
          <a:p>
            <a:r>
              <a:rPr lang="en-US" dirty="0" smtClean="0"/>
              <a:t>SC 		Scenic</a:t>
            </a:r>
            <a:endParaRPr lang="en-US" dirty="0"/>
          </a:p>
        </p:txBody>
      </p:sp>
      <p:sp>
        <p:nvSpPr>
          <p:cNvPr id="3" name="Title 2"/>
          <p:cNvSpPr>
            <a:spLocks noGrp="1"/>
          </p:cNvSpPr>
          <p:nvPr>
            <p:ph type="title"/>
          </p:nvPr>
        </p:nvSpPr>
        <p:spPr/>
        <p:txBody>
          <a:bodyPr>
            <a:normAutofit fontScale="90000"/>
          </a:bodyPr>
          <a:lstStyle/>
          <a:p>
            <a:r>
              <a:rPr lang="en-US" sz="2800" dirty="0" smtClean="0"/>
              <a:t>Non-Highway easements: convey rights associated with the highway facility.</a:t>
            </a:r>
            <a:br>
              <a:rPr lang="en-US" sz="2800" dirty="0" smtClean="0"/>
            </a:br>
            <a:endParaRPr lang="en-US" sz="27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do you find if there are existing road easements?</a:t>
            </a:r>
          </a:p>
          <a:p>
            <a:endParaRPr lang="en-US" dirty="0" smtClean="0"/>
          </a:p>
          <a:p>
            <a:r>
              <a:rPr lang="en-US" dirty="0" smtClean="0"/>
              <a:t>Which type of road easements should we be keeping track of?</a:t>
            </a:r>
          </a:p>
          <a:p>
            <a:endParaRPr lang="en-US" dirty="0" smtClean="0"/>
          </a:p>
          <a:p>
            <a:r>
              <a:rPr lang="en-US" dirty="0" smtClean="0"/>
              <a:t>How do we show or track these easements in the future?</a:t>
            </a:r>
          </a:p>
          <a:p>
            <a:endParaRPr lang="en-US" dirty="0" smtClean="0"/>
          </a:p>
          <a:p>
            <a:endParaRPr lang="en-US" dirty="0"/>
          </a:p>
        </p:txBody>
      </p:sp>
      <p:sp>
        <p:nvSpPr>
          <p:cNvPr id="3" name="Title 2"/>
          <p:cNvSpPr>
            <a:spLocks noGrp="1"/>
          </p:cNvSpPr>
          <p:nvPr>
            <p:ph type="title"/>
          </p:nvPr>
        </p:nvSpPr>
        <p:spPr/>
        <p:txBody>
          <a:bodyPr/>
          <a:lstStyle/>
          <a:p>
            <a:pPr algn="ctr"/>
            <a:r>
              <a:rPr lang="en-US" dirty="0" smtClean="0"/>
              <a:t>Clinton County Example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Spring Hill Road</a:t>
            </a:r>
            <a:endParaRPr lang="en-US" dirty="0"/>
          </a:p>
        </p:txBody>
      </p:sp>
      <p:pic>
        <p:nvPicPr>
          <p:cNvPr id="2051" name="Picture 3" descr="C:\Users\jlinkous\Documents\jpeg images\spring hill 2.jpg"/>
          <p:cNvPicPr>
            <a:picLocks noGrp="1" noChangeAspect="1" noChangeArrowheads="1"/>
          </p:cNvPicPr>
          <p:nvPr>
            <p:ph idx="1"/>
          </p:nvPr>
        </p:nvPicPr>
        <p:blipFill>
          <a:blip r:embed="rId2" cstate="print"/>
          <a:srcRect/>
          <a:stretch>
            <a:fillRect/>
          </a:stretch>
        </p:blipFill>
        <p:spPr bwMode="auto">
          <a:xfrm>
            <a:off x="1074665" y="1481138"/>
            <a:ext cx="6994669" cy="452596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rot="5400000">
            <a:off x="2300559" y="214041"/>
            <a:ext cx="5076282" cy="693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cstate="print"/>
          <a:srcRect/>
          <a:stretch>
            <a:fillRect/>
          </a:stretch>
        </p:blipFill>
        <p:spPr bwMode="auto">
          <a:xfrm rot="5400000">
            <a:off x="2674064" y="-221537"/>
            <a:ext cx="3783432" cy="79372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2818730" y="1481138"/>
            <a:ext cx="3506540"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707600" y="1481138"/>
            <a:ext cx="7728800"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grantor….for consideration paid by the </a:t>
            </a:r>
            <a:r>
              <a:rPr lang="en-US" dirty="0" err="1" smtClean="0"/>
              <a:t>the</a:t>
            </a:r>
            <a:r>
              <a:rPr lang="en-US" dirty="0" smtClean="0"/>
              <a:t> grantee, do hereby grant, bargain, sell, convey and release to said Grantee, its successors and assigns forever, a perpetual easement and right-of-way for public highway and road purposes, in, upon and over the lands hereinafter described….</a:t>
            </a:r>
            <a:endParaRPr lang="en-US" dirty="0"/>
          </a:p>
        </p:txBody>
      </p:sp>
      <p:sp>
        <p:nvSpPr>
          <p:cNvPr id="3" name="Title 2"/>
          <p:cNvSpPr>
            <a:spLocks noGrp="1"/>
          </p:cNvSpPr>
          <p:nvPr>
            <p:ph type="title"/>
          </p:nvPr>
        </p:nvSpPr>
        <p:spPr/>
        <p:txBody>
          <a:bodyPr/>
          <a:lstStyle/>
          <a:p>
            <a:pPr algn="ctr"/>
            <a:r>
              <a:rPr lang="en-US" dirty="0" smtClean="0"/>
              <a:t>Standard Highway Easement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Easement</a:t>
            </a:r>
            <a:endParaRPr lang="en-US" dirty="0"/>
          </a:p>
        </p:txBody>
      </p:sp>
      <p:sp>
        <p:nvSpPr>
          <p:cNvPr id="5" name="Content Placeholder 4"/>
          <p:cNvSpPr>
            <a:spLocks noGrp="1"/>
          </p:cNvSpPr>
          <p:nvPr>
            <p:ph idx="1"/>
          </p:nvPr>
        </p:nvSpPr>
        <p:spPr/>
        <p:txBody>
          <a:bodyPr/>
          <a:lstStyle/>
          <a:p>
            <a:r>
              <a:rPr lang="en-US" dirty="0" smtClean="0"/>
              <a:t>A highway easement conveys, </a:t>
            </a:r>
            <a:r>
              <a:rPr lang="en-US" dirty="0"/>
              <a:t>i</a:t>
            </a:r>
            <a:r>
              <a:rPr lang="en-US" dirty="0" smtClean="0"/>
              <a:t>n perpetuity, the right to construct and maintain a highway facility on the land of the fee holder. (Property owner) </a:t>
            </a:r>
          </a:p>
          <a:p>
            <a:r>
              <a:rPr lang="en-US" dirty="0" smtClean="0"/>
              <a:t>The owner retains the underlying fee. (Still owns the land)</a:t>
            </a:r>
            <a:endParaRPr lang="en-US" dirty="0"/>
          </a:p>
        </p:txBody>
      </p:sp>
    </p:spTree>
    <p:extLst>
      <p:ext uri="{BB962C8B-B14F-4D97-AF65-F5344CB8AC3E}">
        <p14:creationId xmlns:p14="http://schemas.microsoft.com/office/powerpoint/2010/main" xmlns="" val="1236672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Is an easement still legal if it is not recorded?</a:t>
            </a:r>
          </a:p>
          <a:p>
            <a:pPr>
              <a:buNone/>
            </a:pPr>
            <a:r>
              <a:rPr lang="en-US" dirty="0" smtClean="0"/>
              <a:t>			</a:t>
            </a:r>
            <a:r>
              <a:rPr lang="en-US" dirty="0" smtClean="0">
                <a:solidFill>
                  <a:srgbClr val="00B050"/>
                </a:solidFill>
              </a:rPr>
              <a:t>YES</a:t>
            </a:r>
          </a:p>
          <a:p>
            <a:r>
              <a:rPr lang="en-US" dirty="0" smtClean="0"/>
              <a:t>Can you record an old easement?</a:t>
            </a:r>
          </a:p>
          <a:p>
            <a:pPr>
              <a:buNone/>
            </a:pPr>
            <a:r>
              <a:rPr lang="en-US" dirty="0" smtClean="0"/>
              <a:t>			</a:t>
            </a:r>
            <a:r>
              <a:rPr lang="en-US" dirty="0" smtClean="0">
                <a:solidFill>
                  <a:srgbClr val="00B050"/>
                </a:solidFill>
              </a:rPr>
              <a:t>YES</a:t>
            </a:r>
          </a:p>
          <a:p>
            <a:r>
              <a:rPr lang="en-US" dirty="0" smtClean="0"/>
              <a:t> What would happen if another easement got recorded before we recorded our easement?</a:t>
            </a:r>
          </a:p>
          <a:p>
            <a:pPr>
              <a:buNone/>
            </a:pPr>
            <a:r>
              <a:rPr lang="en-US" dirty="0" smtClean="0"/>
              <a:t>		</a:t>
            </a:r>
            <a:r>
              <a:rPr lang="en-US" dirty="0" smtClean="0">
                <a:solidFill>
                  <a:srgbClr val="FF0000"/>
                </a:solidFill>
              </a:rPr>
              <a:t>First one recorded takes precedence</a:t>
            </a:r>
          </a:p>
          <a:p>
            <a:r>
              <a:rPr lang="en-US" dirty="0" smtClean="0"/>
              <a:t>What happens if the land has transferred before you record your easement?</a:t>
            </a:r>
          </a:p>
          <a:p>
            <a:pPr>
              <a:buNone/>
            </a:pPr>
            <a:r>
              <a:rPr lang="en-US" dirty="0" smtClean="0"/>
              <a:t>		</a:t>
            </a:r>
            <a:r>
              <a:rPr lang="en-US" dirty="0" smtClean="0">
                <a:solidFill>
                  <a:srgbClr val="FF0000"/>
                </a:solidFill>
              </a:rPr>
              <a:t>Your easement may be void?</a:t>
            </a:r>
          </a:p>
          <a:p>
            <a:endParaRPr lang="en-US" dirty="0"/>
          </a:p>
        </p:txBody>
      </p:sp>
      <p:sp>
        <p:nvSpPr>
          <p:cNvPr id="3" name="Title 2"/>
          <p:cNvSpPr>
            <a:spLocks noGrp="1"/>
          </p:cNvSpPr>
          <p:nvPr>
            <p:ph type="title"/>
          </p:nvPr>
        </p:nvSpPr>
        <p:spPr/>
        <p:txBody>
          <a:bodyPr/>
          <a:lstStyle/>
          <a:p>
            <a:pPr algn="ctr"/>
            <a:r>
              <a:rPr lang="en-US" dirty="0" smtClean="0"/>
              <a:t>Easement Rights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checkerboard(across)">
                                      <p:cBhvr>
                                        <p:cTn id="19" dur="500"/>
                                        <p:tgtEl>
                                          <p:spTgt spid="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checkerboard(across)">
                                      <p:cBhvr>
                                        <p:cTn id="2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Do you currently show any highway easements on your tax maps?  Why?</a:t>
            </a:r>
          </a:p>
          <a:p>
            <a:endParaRPr lang="en-US" dirty="0" smtClean="0"/>
          </a:p>
          <a:p>
            <a:r>
              <a:rPr lang="en-US" dirty="0" smtClean="0"/>
              <a:t>How do you show where easements are on existing maps or do you have a separate layer just for easements?</a:t>
            </a:r>
          </a:p>
          <a:p>
            <a:endParaRPr lang="en-US" dirty="0" smtClean="0"/>
          </a:p>
          <a:p>
            <a:r>
              <a:rPr lang="en-US" dirty="0" smtClean="0"/>
              <a:t>How do we make sure that we pick up easements in the future?</a:t>
            </a:r>
            <a:endParaRPr lang="en-US" dirty="0"/>
          </a:p>
        </p:txBody>
      </p:sp>
      <p:sp>
        <p:nvSpPr>
          <p:cNvPr id="3" name="Title 2"/>
          <p:cNvSpPr>
            <a:spLocks noGrp="1"/>
          </p:cNvSpPr>
          <p:nvPr>
            <p:ph type="title"/>
          </p:nvPr>
        </p:nvSpPr>
        <p:spPr/>
        <p:txBody>
          <a:bodyPr/>
          <a:lstStyle/>
          <a:p>
            <a:pPr algn="ctr"/>
            <a:r>
              <a:rPr lang="en-US" dirty="0" smtClean="0"/>
              <a:t>Tax Map Records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What is the difference between a warranty deed and an easement?</a:t>
            </a:r>
          </a:p>
          <a:p>
            <a:r>
              <a:rPr lang="en-US" dirty="0" smtClean="0"/>
              <a:t>Why would you use one over the other</a:t>
            </a:r>
          </a:p>
          <a:p>
            <a:r>
              <a:rPr lang="en-US" dirty="0" smtClean="0"/>
              <a:t>When are they required</a:t>
            </a:r>
          </a:p>
          <a:p>
            <a:r>
              <a:rPr lang="en-US" dirty="0" smtClean="0"/>
              <a:t>Who has the authority to acquire</a:t>
            </a:r>
          </a:p>
          <a:p>
            <a:r>
              <a:rPr lang="en-US" dirty="0" smtClean="0"/>
              <a:t>Who’s name is it in?</a:t>
            </a:r>
          </a:p>
          <a:p>
            <a:r>
              <a:rPr lang="en-US" dirty="0" smtClean="0"/>
              <a:t>How do you pay for easement or deed.</a:t>
            </a:r>
            <a:endParaRPr lang="en-US" dirty="0"/>
          </a:p>
        </p:txBody>
      </p:sp>
      <p:sp>
        <p:nvSpPr>
          <p:cNvPr id="3" name="Title 2"/>
          <p:cNvSpPr>
            <a:spLocks noGrp="1"/>
          </p:cNvSpPr>
          <p:nvPr>
            <p:ph type="title"/>
          </p:nvPr>
        </p:nvSpPr>
        <p:spPr/>
        <p:txBody>
          <a:bodyPr/>
          <a:lstStyle/>
          <a:p>
            <a:pPr algn="ctr"/>
            <a:r>
              <a:rPr lang="en-US" dirty="0" smtClean="0"/>
              <a:t>Warranty Deeds</a:t>
            </a:r>
            <a:endParaRPr lang="en-US" dirty="0"/>
          </a:p>
        </p:txBody>
      </p:sp>
    </p:spTree>
    <p:extLst>
      <p:ext uri="{BB962C8B-B14F-4D97-AF65-F5344CB8AC3E}">
        <p14:creationId xmlns:p14="http://schemas.microsoft.com/office/powerpoint/2010/main" xmlns="" val="2468887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Warranty Deed at Bridge</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457200" y="1989469"/>
            <a:ext cx="8229600" cy="35092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Bridge Project with Warranty Deeds </a:t>
            </a:r>
            <a:endParaRPr lang="en-US" dirty="0"/>
          </a:p>
        </p:txBody>
      </p:sp>
      <p:pic>
        <p:nvPicPr>
          <p:cNvPr id="9218" name="Picture 2" descr="C:\Users\jlinkous\Documents\jpeg images\SR 730 bridge.jpg"/>
          <p:cNvPicPr>
            <a:picLocks noGrp="1" noChangeAspect="1" noChangeArrowheads="1"/>
          </p:cNvPicPr>
          <p:nvPr>
            <p:ph idx="1"/>
          </p:nvPr>
        </p:nvPicPr>
        <p:blipFill>
          <a:blip r:embed="rId2" cstate="print"/>
          <a:srcRect/>
          <a:stretch>
            <a:fillRect/>
          </a:stretch>
        </p:blipFill>
        <p:spPr bwMode="auto">
          <a:xfrm>
            <a:off x="1074665" y="1481138"/>
            <a:ext cx="6994669" cy="452596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Warranty Deed with Temporary Easements</a:t>
            </a:r>
            <a:endParaRPr lang="en-U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457200" y="2081479"/>
            <a:ext cx="8229600" cy="33252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12290" name="Picture 2" descr="C:\Users\jlinkous\Documents\jpeg images\center at bridge.jpg"/>
          <p:cNvPicPr>
            <a:picLocks noGrp="1" noChangeAspect="1" noChangeArrowheads="1"/>
          </p:cNvPicPr>
          <p:nvPr>
            <p:ph idx="1"/>
          </p:nvPr>
        </p:nvPicPr>
        <p:blipFill>
          <a:blip r:embed="rId2" cstate="print"/>
          <a:srcRect/>
          <a:stretch>
            <a:fillRect/>
          </a:stretch>
        </p:blipFill>
        <p:spPr bwMode="auto">
          <a:xfrm>
            <a:off x="1074665" y="1481138"/>
            <a:ext cx="6994669" cy="452596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Can you require highway easements to be shown on a new survey to be filed in your office?</a:t>
            </a:r>
          </a:p>
          <a:p>
            <a:r>
              <a:rPr lang="en-US" dirty="0" smtClean="0"/>
              <a:t>Do they need to show reference to where it is dedicated?</a:t>
            </a:r>
          </a:p>
          <a:p>
            <a:r>
              <a:rPr lang="en-US" dirty="0" smtClean="0"/>
              <a:t>How do you carry acreage?</a:t>
            </a:r>
          </a:p>
          <a:p>
            <a:r>
              <a:rPr lang="en-US" dirty="0" smtClean="0"/>
              <a:t>Do you provide easement acreage to your Auditor for taxing purpose?</a:t>
            </a:r>
          </a:p>
          <a:p>
            <a:endParaRPr lang="en-US" dirty="0"/>
          </a:p>
        </p:txBody>
      </p:sp>
      <p:sp>
        <p:nvSpPr>
          <p:cNvPr id="3" name="Title 2"/>
          <p:cNvSpPr>
            <a:spLocks noGrp="1"/>
          </p:cNvSpPr>
          <p:nvPr>
            <p:ph type="title"/>
          </p:nvPr>
        </p:nvSpPr>
        <p:spPr>
          <a:xfrm>
            <a:off x="457200" y="274638"/>
            <a:ext cx="8229600" cy="1554162"/>
          </a:xfrm>
        </p:spPr>
        <p:txBody>
          <a:bodyPr/>
          <a:lstStyle/>
          <a:p>
            <a:pPr algn="ctr"/>
            <a:r>
              <a:rPr lang="en-US" dirty="0" smtClean="0"/>
              <a:t>Requirements for Surveys that are filed in the Map Office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25000" lnSpcReduction="20000"/>
          </a:bodyPr>
          <a:lstStyle/>
          <a:p>
            <a:r>
              <a:rPr lang="en-US" b="1" dirty="0" smtClean="0"/>
              <a:t>4733-37-05 Plat of survey.</a:t>
            </a:r>
          </a:p>
          <a:p>
            <a:r>
              <a:rPr lang="en-US" dirty="0" smtClean="0"/>
              <a:t>(A) The surveyor shall prepare a scale drawing of every individual survey, or drawings comprising all of the surveys when they are contiguous, in which the surveyor retraces previously established property lines or establishes new boundaries.</a:t>
            </a:r>
          </a:p>
          <a:p>
            <a:r>
              <a:rPr lang="en-US" dirty="0" smtClean="0"/>
              <a:t>(B) A copy of this drawing shall be given to the client. When required, another copy shall be filed with the appropriate public agencies.</a:t>
            </a:r>
          </a:p>
          <a:p>
            <a:r>
              <a:rPr lang="en-US" dirty="0" smtClean="0"/>
              <a:t>(C) The surveyor shall include the following details:</a:t>
            </a:r>
          </a:p>
          <a:p>
            <a:r>
              <a:rPr lang="en-US" dirty="0" smtClean="0"/>
              <a:t>(1) A title such that the general location of the survey can be identified. The title shall include, but not be limited to: state, county, civil township or municipality, and original land subdivision description.</a:t>
            </a:r>
          </a:p>
          <a:p>
            <a:r>
              <a:rPr lang="en-US" dirty="0" smtClean="0"/>
              <a:t>(2) A north arrow with a clear statement as to the basis of the reference direction used.</a:t>
            </a:r>
          </a:p>
          <a:p>
            <a:r>
              <a:rPr lang="en-US" dirty="0" smtClean="0"/>
              <a:t>(3) The control station(s) or line cited in the description and the relationship of the property to this control must be referenced to an established </a:t>
            </a:r>
            <a:r>
              <a:rPr lang="en-US" dirty="0" err="1" smtClean="0"/>
              <a:t>monumented</a:t>
            </a:r>
            <a:r>
              <a:rPr lang="en-US" dirty="0" smtClean="0"/>
              <a:t> point of beginning such as, but not limited to: centerline intersection of streets or highways record, section or quarter section corners, Virginia military survey corners or lines, or platted lot corners. The type of monuments set or found at the control stations shall be noted.</a:t>
            </a:r>
          </a:p>
          <a:p>
            <a:r>
              <a:rPr lang="en-US" dirty="0" smtClean="0"/>
              <a:t>(4) A notation at each corner of the property stating that the boundary monument specified in the deed description was found, or that a boundary monument was set, or a legend of the symbols used to identify </a:t>
            </a:r>
            <a:r>
              <a:rPr lang="en-US" dirty="0" err="1" smtClean="0"/>
              <a:t>monumentation</a:t>
            </a:r>
            <a:r>
              <a:rPr lang="en-US" dirty="0" smtClean="0"/>
              <a:t>. In addition, there shall be a statement describing the material and size of every monument found or set. </a:t>
            </a:r>
          </a:p>
          <a:p>
            <a:r>
              <a:rPr lang="en-US" dirty="0" smtClean="0"/>
              <a:t>(5) A general notation describing the evidence of occupation that may be found along every boundary line or occupation line.</a:t>
            </a:r>
          </a:p>
          <a:p>
            <a:r>
              <a:rPr lang="en-US" dirty="0" smtClean="0"/>
              <a:t>(6) The length and direction of each line as specified in the description of the property or as determined in the actual survey if this differs from what is stated in the deed description by more than the tolerance specified in paragraph (B) of rule 4733-37-04 of the Administrative Code. The length and direction shall be stated as follows:</a:t>
            </a:r>
          </a:p>
          <a:p>
            <a:r>
              <a:rPr lang="en-US" dirty="0" smtClean="0"/>
              <a:t>(a) Bearings expressed in degrees, minutes and seconds and distances expressed in feet and decimal parts thereof on each course. If a metric equivalent distance is stated, it shall be stated to the third decimal place.</a:t>
            </a:r>
          </a:p>
          <a:p>
            <a:r>
              <a:rPr lang="en-US" dirty="0" smtClean="0"/>
              <a:t>(b) All curved lines shall indicate the radius, central angle, curve length, chord bearing and chord distance.</a:t>
            </a:r>
          </a:p>
          <a:p>
            <a:r>
              <a:rPr lang="en-US" dirty="0" smtClean="0"/>
              <a:t>(c) Each course shall show other common lines such as centerline of roads, rivers, streams, section lines, quarter section lines, half section lines or other pertinent common lines of record. </a:t>
            </a:r>
          </a:p>
          <a:p>
            <a:r>
              <a:rPr lang="en-US" dirty="0" smtClean="0"/>
              <a:t>(7) A citation of pertinent documents and sources of data used as a basis for carrying out the work. The citation shall include, but not be limited to: current deeds as of the date of the survey, prior deeds or other documents of record, and available deeds of record for adjoining parcels along each boundary line of the survey. If the adjoining parcel is a recorded subdivision, only the subdivision name, recording information and lot numbers need to be shown.</a:t>
            </a:r>
          </a:p>
          <a:p>
            <a:r>
              <a:rPr lang="en-US" dirty="0" smtClean="0"/>
              <a:t>(8) The written and graphical scale of the drawing.</a:t>
            </a:r>
          </a:p>
          <a:p>
            <a:r>
              <a:rPr lang="en-US" dirty="0" smtClean="0"/>
              <a:t>(9) The date of the survey.</a:t>
            </a:r>
          </a:p>
          <a:p>
            <a:r>
              <a:rPr lang="en-US" dirty="0" smtClean="0"/>
              <a:t>(10) The surveyor's printed name and Ohio registration number, signature and seal (in a form which may clearly reproduce on any copies which may be made of the original drawing).</a:t>
            </a:r>
          </a:p>
          <a:p>
            <a:r>
              <a:rPr lang="en-US" dirty="0" smtClean="0"/>
              <a:t>(11) The area contained within the perimeter of the surveyed parcel.</a:t>
            </a:r>
          </a:p>
          <a:p>
            <a:r>
              <a:rPr lang="en-US" dirty="0" smtClean="0"/>
              <a:t>(12) All references to roads or railroads contiguous to the surveyed parcel shall use current names or names of record and applicable right of way widths, if available.</a:t>
            </a:r>
          </a:p>
          <a:p>
            <a:r>
              <a:rPr lang="en-US" dirty="0" smtClean="0"/>
              <a:t>(13) All references to rivers or streams shall use current names of record, if available. </a:t>
            </a:r>
          </a:p>
          <a:p>
            <a:r>
              <a:rPr lang="en-US" dirty="0" smtClean="0"/>
              <a:t>R.C. 119.032 review dates: 05/09/2014 and 05/09/2019</a:t>
            </a:r>
            <a:br>
              <a:rPr lang="en-US" dirty="0" smtClean="0"/>
            </a:br>
            <a:endParaRPr lang="en-US" dirty="0" smtClean="0"/>
          </a:p>
          <a:p>
            <a:endParaRPr lang="en-US" dirty="0"/>
          </a:p>
        </p:txBody>
      </p:sp>
      <p:sp>
        <p:nvSpPr>
          <p:cNvPr id="3" name="Title 2"/>
          <p:cNvSpPr>
            <a:spLocks noGrp="1"/>
          </p:cNvSpPr>
          <p:nvPr>
            <p:ph type="title"/>
          </p:nvPr>
        </p:nvSpPr>
        <p:spPr/>
        <p:txBody>
          <a:bodyPr/>
          <a:lstStyle/>
          <a:p>
            <a:pPr algn="ctr"/>
            <a:r>
              <a:rPr lang="en-US" dirty="0" smtClean="0"/>
              <a:t>OAC Requirements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Sample plat of survey</a:t>
            </a:r>
            <a:endParaRPr lang="en-US" dirty="0"/>
          </a:p>
        </p:txBody>
      </p:sp>
      <p:pic>
        <p:nvPicPr>
          <p:cNvPr id="13314" name="Picture 2"/>
          <p:cNvPicPr>
            <a:picLocks noGrp="1" noChangeAspect="1" noChangeArrowheads="1"/>
          </p:cNvPicPr>
          <p:nvPr>
            <p:ph idx="1"/>
          </p:nvPr>
        </p:nvPicPr>
        <p:blipFill>
          <a:blip r:embed="rId2" cstate="print"/>
          <a:srcRect/>
          <a:stretch>
            <a:fillRect/>
          </a:stretch>
        </p:blipFill>
        <p:spPr bwMode="auto">
          <a:xfrm rot="16200000">
            <a:off x="1798043" y="259357"/>
            <a:ext cx="5547916" cy="71628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To found, institute, build or bring into existence.</a:t>
            </a:r>
          </a:p>
          <a:p>
            <a:endParaRPr lang="en-US" dirty="0" smtClean="0"/>
          </a:p>
          <a:p>
            <a:r>
              <a:rPr lang="en-US" dirty="0" smtClean="0"/>
              <a:t>The board may take action to Establish a road following the process in ORC 5553 for the following reasons:</a:t>
            </a:r>
          </a:p>
          <a:p>
            <a:r>
              <a:rPr lang="en-US" dirty="0" smtClean="0"/>
              <a:t>Freeholder road petition</a:t>
            </a:r>
          </a:p>
          <a:p>
            <a:r>
              <a:rPr lang="en-US" dirty="0" smtClean="0"/>
              <a:t>Petitioned by 51% of those being assessed</a:t>
            </a:r>
          </a:p>
          <a:p>
            <a:r>
              <a:rPr lang="en-US" dirty="0" smtClean="0"/>
              <a:t>Act on its own initiative</a:t>
            </a:r>
            <a:endParaRPr lang="en-US" dirty="0"/>
          </a:p>
        </p:txBody>
      </p:sp>
      <p:sp>
        <p:nvSpPr>
          <p:cNvPr id="3" name="Title 2"/>
          <p:cNvSpPr>
            <a:spLocks noGrp="1"/>
          </p:cNvSpPr>
          <p:nvPr>
            <p:ph type="title"/>
          </p:nvPr>
        </p:nvSpPr>
        <p:spPr/>
        <p:txBody>
          <a:bodyPr/>
          <a:lstStyle/>
          <a:p>
            <a:r>
              <a:rPr lang="en-US" dirty="0" smtClean="0"/>
              <a:t>Establishments</a:t>
            </a:r>
            <a:endParaRPr lang="en-US" dirty="0"/>
          </a:p>
        </p:txBody>
      </p:sp>
    </p:spTree>
    <p:extLst>
      <p:ext uri="{BB962C8B-B14F-4D97-AF65-F5344CB8AC3E}">
        <p14:creationId xmlns:p14="http://schemas.microsoft.com/office/powerpoint/2010/main" xmlns="" val="38761809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572000"/>
          </a:xfrm>
        </p:spPr>
        <p:txBody>
          <a:bodyPr/>
          <a:lstStyle/>
          <a:p>
            <a:pPr marL="624078" indent="-514350">
              <a:buFont typeface="+mj-lt"/>
              <a:buAutoNum type="arabicPeriod"/>
            </a:pPr>
            <a:r>
              <a:rPr lang="en-US" dirty="0" smtClean="0"/>
              <a:t>Evidence of any easements or servitudes burdening the surveyed property, disclosed in the Record Documents provided to the surveyor and observed in the process of conducting the survey</a:t>
            </a:r>
          </a:p>
          <a:p>
            <a:pPr marL="624078" indent="-514350">
              <a:buFont typeface="+mj-lt"/>
              <a:buAutoNum type="arabicPeriod"/>
            </a:pPr>
            <a:r>
              <a:rPr lang="en-US" dirty="0" smtClean="0"/>
              <a:t>Evidence of any easements or servitudes not disclosed in the Record Documents but observed in the process of conducting  the survey: R/W roads, Utilities on or across the property if they affect the property</a:t>
            </a:r>
            <a:endParaRPr lang="en-US" dirty="0"/>
          </a:p>
        </p:txBody>
      </p:sp>
      <p:sp>
        <p:nvSpPr>
          <p:cNvPr id="3" name="Title 2"/>
          <p:cNvSpPr>
            <a:spLocks noGrp="1"/>
          </p:cNvSpPr>
          <p:nvPr>
            <p:ph type="title"/>
          </p:nvPr>
        </p:nvSpPr>
        <p:spPr>
          <a:xfrm>
            <a:off x="457200" y="274638"/>
            <a:ext cx="8229600" cy="1477962"/>
          </a:xfrm>
        </p:spPr>
        <p:txBody>
          <a:bodyPr>
            <a:normAutofit/>
          </a:bodyPr>
          <a:lstStyle/>
          <a:p>
            <a:pPr algn="ctr"/>
            <a:r>
              <a:rPr lang="en-US" sz="3600" dirty="0" smtClean="0"/>
              <a:t>ALTA Survey Requirements</a:t>
            </a:r>
            <a:br>
              <a:rPr lang="en-US" sz="3600" dirty="0" smtClean="0"/>
            </a:br>
            <a:r>
              <a:rPr lang="en-US" sz="2400" dirty="0" smtClean="0"/>
              <a:t>American Land Title Association</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Font typeface="+mj-lt"/>
              <a:buAutoNum type="arabicPeriod" startAt="3"/>
            </a:pPr>
            <a:r>
              <a:rPr lang="en-US" dirty="0" smtClean="0"/>
              <a:t>Surface indications of underground easements or servitudes on or across the surveyed property observed in the process of conducting the survey</a:t>
            </a:r>
          </a:p>
          <a:p>
            <a:pPr marL="624078" indent="-514350">
              <a:buFont typeface="+mj-lt"/>
              <a:buAutoNum type="arabicPeriod" startAt="4"/>
            </a:pPr>
            <a:r>
              <a:rPr lang="en-US" dirty="0" smtClean="0"/>
              <a:t>Evidence of use of the surveyed property by other than the apparent occupants observed in the process of conducting the survey.</a:t>
            </a:r>
          </a:p>
          <a:p>
            <a:pPr marL="109728" indent="0">
              <a:buNone/>
            </a:pPr>
            <a:endParaRPr lang="en-US" dirty="0"/>
          </a:p>
          <a:p>
            <a:pPr marL="109728" indent="0" algn="ctr">
              <a:buNone/>
            </a:pPr>
            <a:r>
              <a:rPr lang="en-US" dirty="0" smtClean="0">
                <a:solidFill>
                  <a:srgbClr val="FF0000"/>
                </a:solidFill>
              </a:rPr>
              <a:t> </a:t>
            </a:r>
            <a:r>
              <a:rPr lang="en-US" dirty="0">
                <a:solidFill>
                  <a:srgbClr val="FF0000"/>
                </a:solidFill>
              </a:rPr>
              <a:t>C</a:t>
            </a:r>
            <a:r>
              <a:rPr lang="en-US" dirty="0" smtClean="0">
                <a:solidFill>
                  <a:srgbClr val="FF0000"/>
                </a:solidFill>
              </a:rPr>
              <a:t>ounties do not require ALTA surveys to file a survey in the map office</a:t>
            </a:r>
            <a:endParaRPr lang="en-US" dirty="0">
              <a:solidFill>
                <a:srgbClr val="FF0000"/>
              </a:solidFill>
            </a:endParaRPr>
          </a:p>
        </p:txBody>
      </p:sp>
      <p:sp>
        <p:nvSpPr>
          <p:cNvPr id="3" name="Title 2"/>
          <p:cNvSpPr>
            <a:spLocks noGrp="1"/>
          </p:cNvSpPr>
          <p:nvPr>
            <p:ph type="title"/>
          </p:nvPr>
        </p:nvSpPr>
        <p:spPr/>
        <p:txBody>
          <a:bodyPr>
            <a:normAutofit/>
          </a:bodyPr>
          <a:lstStyle/>
          <a:p>
            <a:pPr algn="ctr"/>
            <a:r>
              <a:rPr lang="en-US" sz="3600" dirty="0" smtClean="0"/>
              <a:t>ALTA Survey Requirements</a:t>
            </a:r>
            <a:endParaRPr lang="en-US" sz="3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Tax Map: Where is the easement ?</a:t>
            </a:r>
            <a:endParaRPr lang="en-US" dirty="0"/>
          </a:p>
        </p:txBody>
      </p:sp>
      <p:pic>
        <p:nvPicPr>
          <p:cNvPr id="10243" name="Picture 3" descr="C:\Users\jlinkous\Documents\jpeg images\RandL pidgeon.jpg"/>
          <p:cNvPicPr>
            <a:picLocks noGrp="1" noChangeAspect="1" noChangeArrowheads="1"/>
          </p:cNvPicPr>
          <p:nvPr>
            <p:ph idx="1"/>
          </p:nvPr>
        </p:nvPicPr>
        <p:blipFill>
          <a:blip r:embed="rId2" cstate="print"/>
          <a:srcRect/>
          <a:stretch>
            <a:fillRect/>
          </a:stretch>
        </p:blipFill>
        <p:spPr bwMode="auto">
          <a:xfrm>
            <a:off x="1074665" y="1481138"/>
            <a:ext cx="6994669" cy="452596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rot="16200000">
            <a:off x="1720568" y="-348967"/>
            <a:ext cx="5931465" cy="784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05800" cy="4525963"/>
          </a:xfrm>
        </p:spPr>
        <p:txBody>
          <a:bodyPr/>
          <a:lstStyle/>
          <a:p>
            <a:r>
              <a:rPr lang="en-US" dirty="0" smtClean="0"/>
              <a:t>The problem with this easement was that it went to court and there was a </a:t>
            </a:r>
            <a:r>
              <a:rPr lang="en-US" dirty="0" err="1" smtClean="0"/>
              <a:t>judgement</a:t>
            </a:r>
            <a:r>
              <a:rPr lang="en-US" dirty="0" smtClean="0"/>
              <a:t> entry, but it was never recorded.</a:t>
            </a:r>
          </a:p>
          <a:p>
            <a:r>
              <a:rPr lang="en-US" dirty="0" smtClean="0"/>
              <a:t>Auditor will still carry the total acreage, but now has idea of easement area for appraisal purposes.</a:t>
            </a:r>
          </a:p>
          <a:p>
            <a:pPr marL="109728" indent="0">
              <a:buNone/>
            </a:pPr>
            <a:endParaRPr lang="en-US" dirty="0"/>
          </a:p>
          <a:p>
            <a:pPr marL="109728" indent="0">
              <a:buNone/>
            </a:pPr>
            <a:endParaRPr lang="en-US" dirty="0" smtClean="0"/>
          </a:p>
          <a:p>
            <a:pPr marL="109728" indent="0">
              <a:buNone/>
            </a:pPr>
            <a:r>
              <a:rPr lang="en-US" dirty="0" smtClean="0">
                <a:solidFill>
                  <a:srgbClr val="FF0000"/>
                </a:solidFill>
              </a:rPr>
              <a:t>This is why we need to keep track of easements</a:t>
            </a:r>
          </a:p>
          <a:p>
            <a:endParaRPr lang="en-US" dirty="0"/>
          </a:p>
        </p:txBody>
      </p:sp>
      <p:sp>
        <p:nvSpPr>
          <p:cNvPr id="3" name="Title 2"/>
          <p:cNvSpPr>
            <a:spLocks noGrp="1"/>
          </p:cNvSpPr>
          <p:nvPr>
            <p:ph type="title"/>
          </p:nvPr>
        </p:nvSpPr>
        <p:spPr/>
        <p:txBody>
          <a:bodyPr/>
          <a:lstStyle/>
          <a:p>
            <a:r>
              <a:rPr lang="en-US" dirty="0" smtClean="0"/>
              <a:t>Resulting Issues...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 require that any new survey of property that has “roadway easements”  be shown on the survey.</a:t>
            </a:r>
          </a:p>
          <a:p>
            <a:r>
              <a:rPr lang="en-US" dirty="0" smtClean="0"/>
              <a:t>They are required to reference the plat where it was dedicated or provide Book and Page where it is recorded.</a:t>
            </a:r>
          </a:p>
          <a:p>
            <a:r>
              <a:rPr lang="en-US" dirty="0" smtClean="0"/>
              <a:t>We will set up separate layer in our GIS to track highway easements.</a:t>
            </a:r>
          </a:p>
          <a:p>
            <a:r>
              <a:rPr lang="en-US" dirty="0" smtClean="0"/>
              <a:t>We will never be able to capture all easements with our mapping.</a:t>
            </a:r>
            <a:endParaRPr lang="en-US" dirty="0"/>
          </a:p>
        </p:txBody>
      </p:sp>
      <p:sp>
        <p:nvSpPr>
          <p:cNvPr id="3" name="Title 2"/>
          <p:cNvSpPr>
            <a:spLocks noGrp="1"/>
          </p:cNvSpPr>
          <p:nvPr>
            <p:ph type="title"/>
          </p:nvPr>
        </p:nvSpPr>
        <p:spPr/>
        <p:txBody>
          <a:bodyPr/>
          <a:lstStyle/>
          <a:p>
            <a:pPr algn="ctr"/>
            <a:r>
              <a:rPr lang="en-US" dirty="0" smtClean="0"/>
              <a:t>County Guidelines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Vacating Roads and Alleys</a:t>
            </a:r>
            <a:br>
              <a:rPr lang="en-US" dirty="0" smtClean="0"/>
            </a:br>
            <a:endParaRPr lang="en-US" dirty="0"/>
          </a:p>
        </p:txBody>
      </p:sp>
      <p:sp>
        <p:nvSpPr>
          <p:cNvPr id="5" name="Text Placeholder 4"/>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The board of county commissioners may locate, establish, alter, widen, straighten, </a:t>
            </a:r>
            <a:r>
              <a:rPr lang="en-US" b="1" dirty="0" smtClean="0">
                <a:solidFill>
                  <a:srgbClr val="FF0000"/>
                </a:solidFill>
              </a:rPr>
              <a:t>vacate</a:t>
            </a:r>
            <a:r>
              <a:rPr lang="en-US" dirty="0" smtClean="0"/>
              <a:t>, or change the direction of roads as provided in sections </a:t>
            </a:r>
            <a:r>
              <a:rPr lang="en-US" dirty="0" smtClean="0">
                <a:hlinkClick r:id="rId2" tooltip="5553.03"/>
              </a:rPr>
              <a:t>5553.03</a:t>
            </a:r>
            <a:r>
              <a:rPr lang="en-US" dirty="0" smtClean="0"/>
              <a:t> to </a:t>
            </a:r>
            <a:r>
              <a:rPr lang="en-US" dirty="0" smtClean="0">
                <a:hlinkClick r:id="rId3" tooltip="5553.16"/>
              </a:rPr>
              <a:t>5553.16</a:t>
            </a:r>
            <a:r>
              <a:rPr lang="en-US" dirty="0" smtClean="0"/>
              <a:t> of the Revised Code.</a:t>
            </a:r>
          </a:p>
          <a:p>
            <a:endParaRPr lang="en-US" dirty="0"/>
          </a:p>
        </p:txBody>
      </p:sp>
      <p:sp>
        <p:nvSpPr>
          <p:cNvPr id="4" name="Title 3"/>
          <p:cNvSpPr>
            <a:spLocks noGrp="1"/>
          </p:cNvSpPr>
          <p:nvPr>
            <p:ph type="title"/>
          </p:nvPr>
        </p:nvSpPr>
        <p:spPr/>
        <p:txBody>
          <a:bodyPr/>
          <a:lstStyle/>
          <a:p>
            <a:r>
              <a:rPr lang="en-US" dirty="0" smtClean="0">
                <a:solidFill>
                  <a:srgbClr val="FF0000"/>
                </a:solidFill>
              </a:rPr>
              <a:t>Ohio Revised Code 5553.02</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Petition by Landowners</a:t>
            </a:r>
          </a:p>
          <a:p>
            <a:r>
              <a:rPr lang="en-US" dirty="0" smtClean="0"/>
              <a:t>Petition by Township Trustees</a:t>
            </a:r>
          </a:p>
          <a:p>
            <a:r>
              <a:rPr lang="en-US" dirty="0" smtClean="0"/>
              <a:t>Petition by the Director of Transportation</a:t>
            </a:r>
          </a:p>
          <a:p>
            <a:r>
              <a:rPr lang="en-US" dirty="0" smtClean="0"/>
              <a:t>Township losing rights to </a:t>
            </a:r>
            <a:r>
              <a:rPr lang="en-US" dirty="0" smtClean="0">
                <a:solidFill>
                  <a:srgbClr val="FF0000"/>
                </a:solidFill>
              </a:rPr>
              <a:t>abandoned</a:t>
            </a:r>
            <a:r>
              <a:rPr lang="en-US" dirty="0" smtClean="0"/>
              <a:t>, unused road.</a:t>
            </a:r>
          </a:p>
          <a:p>
            <a:endParaRPr lang="en-US" dirty="0"/>
          </a:p>
        </p:txBody>
      </p:sp>
      <p:sp>
        <p:nvSpPr>
          <p:cNvPr id="3" name="Title 2"/>
          <p:cNvSpPr>
            <a:spLocks noGrp="1"/>
          </p:cNvSpPr>
          <p:nvPr>
            <p:ph type="title"/>
          </p:nvPr>
        </p:nvSpPr>
        <p:spPr/>
        <p:txBody>
          <a:bodyPr>
            <a:normAutofit fontScale="90000"/>
          </a:bodyPr>
          <a:lstStyle/>
          <a:p>
            <a:r>
              <a:rPr lang="en-US" dirty="0" smtClean="0"/>
              <a:t>Ways to Vacate Roads and Alleys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Sample Petition and Survey</a:t>
            </a:r>
            <a:endParaRPr lang="en-US" dirty="0"/>
          </a:p>
        </p:txBody>
      </p:sp>
      <p:sp>
        <p:nvSpPr>
          <p:cNvPr id="5" name="Text Placeholder 4"/>
          <p:cNvSpPr>
            <a:spLocks noGrp="1"/>
          </p:cNvSpPr>
          <p:nvPr>
            <p:ph type="body" idx="1"/>
          </p:nvPr>
        </p:nvSpPr>
        <p:spPr/>
        <p:txBody>
          <a:bodyPr/>
          <a:lstStyle/>
          <a:p>
            <a:r>
              <a:rPr lang="en-US" dirty="0" smtClean="0"/>
              <a:t>Petition by Owner(s)</a:t>
            </a:r>
            <a:endParaRPr lang="en-US" dirty="0"/>
          </a:p>
        </p:txBody>
      </p:sp>
      <p:sp>
        <p:nvSpPr>
          <p:cNvPr id="7" name="Text Placeholder 6"/>
          <p:cNvSpPr>
            <a:spLocks noGrp="1"/>
          </p:cNvSpPr>
          <p:nvPr>
            <p:ph type="body" sz="half" idx="3"/>
          </p:nvPr>
        </p:nvSpPr>
        <p:spPr/>
        <p:txBody>
          <a:bodyPr/>
          <a:lstStyle/>
          <a:p>
            <a:r>
              <a:rPr lang="en-US" dirty="0" smtClean="0"/>
              <a:t>Plat Submitted</a:t>
            </a:r>
            <a:endParaRPr lang="en-US" dirty="0"/>
          </a:p>
        </p:txBody>
      </p:sp>
      <p:pic>
        <p:nvPicPr>
          <p:cNvPr id="9" name="Picture 2"/>
          <p:cNvPicPr>
            <a:picLocks noGrp="1" noChangeAspect="1" noChangeArrowheads="1"/>
          </p:cNvPicPr>
          <p:nvPr>
            <p:ph sz="quarter" idx="2"/>
          </p:nvPr>
        </p:nvPicPr>
        <p:blipFill>
          <a:blip r:embed="rId2" cstate="print"/>
          <a:srcRect/>
          <a:stretch>
            <a:fillRect/>
          </a:stretch>
        </p:blipFill>
        <p:spPr bwMode="auto">
          <a:xfrm>
            <a:off x="534100" y="1482704"/>
            <a:ext cx="3886387" cy="3865605"/>
          </a:xfrm>
          <a:prstGeom prst="rect">
            <a:avLst/>
          </a:prstGeom>
          <a:noFill/>
          <a:ln w="9525">
            <a:noFill/>
            <a:miter lim="800000"/>
            <a:headEnd/>
            <a:tailEnd/>
          </a:ln>
        </p:spPr>
      </p:pic>
      <p:pic>
        <p:nvPicPr>
          <p:cNvPr id="10" name="Picture 3"/>
          <p:cNvPicPr>
            <a:picLocks noGrp="1" noChangeAspect="1" noChangeArrowheads="1"/>
          </p:cNvPicPr>
          <p:nvPr>
            <p:ph sz="quarter" idx="4"/>
          </p:nvPr>
        </p:nvPicPr>
        <p:blipFill>
          <a:blip r:embed="rId3" cstate="print"/>
          <a:srcRect/>
          <a:stretch>
            <a:fillRect/>
          </a:stretch>
        </p:blipFill>
        <p:spPr bwMode="auto">
          <a:xfrm>
            <a:off x="4800579" y="1444625"/>
            <a:ext cx="3730666" cy="3941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ORC 5553.02</a:t>
            </a:r>
          </a:p>
          <a:p>
            <a:r>
              <a:rPr lang="en-US" dirty="0" smtClean="0"/>
              <a:t>The board may </a:t>
            </a:r>
            <a:r>
              <a:rPr lang="en-US" b="1" dirty="0" smtClean="0">
                <a:solidFill>
                  <a:srgbClr val="FF0000"/>
                </a:solidFill>
              </a:rPr>
              <a:t>locate, establish, alter, widen, straighten, </a:t>
            </a:r>
            <a:r>
              <a:rPr lang="en-US" dirty="0" smtClean="0"/>
              <a:t>vacate or change the direction of any roads in the county except state highways, for which approval by the State Director of Transportation is required.</a:t>
            </a:r>
            <a:endParaRPr lang="en-US" dirty="0"/>
          </a:p>
        </p:txBody>
      </p:sp>
      <p:sp>
        <p:nvSpPr>
          <p:cNvPr id="3" name="Title 2"/>
          <p:cNvSpPr>
            <a:spLocks noGrp="1"/>
          </p:cNvSpPr>
          <p:nvPr>
            <p:ph type="title"/>
          </p:nvPr>
        </p:nvSpPr>
        <p:spPr/>
        <p:txBody>
          <a:bodyPr/>
          <a:lstStyle/>
          <a:p>
            <a:pPr algn="ctr"/>
            <a:r>
              <a:rPr lang="en-US" dirty="0" smtClean="0"/>
              <a:t>County Commissioners</a:t>
            </a:r>
            <a:endParaRPr lang="en-US" dirty="0"/>
          </a:p>
        </p:txBody>
      </p:sp>
    </p:spTree>
    <p:extLst>
      <p:ext uri="{BB962C8B-B14F-4D97-AF65-F5344CB8AC3E}">
        <p14:creationId xmlns:p14="http://schemas.microsoft.com/office/powerpoint/2010/main" xmlns="" val="32910800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 and Notice</a:t>
            </a:r>
            <a:endParaRPr lang="en-US" dirty="0"/>
          </a:p>
        </p:txBody>
      </p:sp>
      <p:sp>
        <p:nvSpPr>
          <p:cNvPr id="3" name="Text Placeholder 2"/>
          <p:cNvSpPr>
            <a:spLocks noGrp="1"/>
          </p:cNvSpPr>
          <p:nvPr>
            <p:ph type="body" idx="1"/>
          </p:nvPr>
        </p:nvSpPr>
        <p:spPr/>
        <p:txBody>
          <a:bodyPr/>
          <a:lstStyle/>
          <a:p>
            <a:r>
              <a:rPr lang="en-US" dirty="0" smtClean="0"/>
              <a:t>Description	</a:t>
            </a:r>
            <a:endParaRPr lang="en-US" dirty="0"/>
          </a:p>
        </p:txBody>
      </p:sp>
      <p:sp>
        <p:nvSpPr>
          <p:cNvPr id="4" name="Text Placeholder 3"/>
          <p:cNvSpPr>
            <a:spLocks noGrp="1"/>
          </p:cNvSpPr>
          <p:nvPr>
            <p:ph type="body" sz="half" idx="3"/>
          </p:nvPr>
        </p:nvSpPr>
        <p:spPr/>
        <p:txBody>
          <a:bodyPr/>
          <a:lstStyle/>
          <a:p>
            <a:r>
              <a:rPr lang="en-US" dirty="0" smtClean="0"/>
              <a:t>Notice to Commissioners</a:t>
            </a:r>
            <a:endParaRPr lang="en-US" dirty="0"/>
          </a:p>
        </p:txBody>
      </p:sp>
      <p:pic>
        <p:nvPicPr>
          <p:cNvPr id="7" name="Picture 2"/>
          <p:cNvPicPr>
            <a:picLocks noGrp="1" noChangeAspect="1" noChangeArrowheads="1"/>
          </p:cNvPicPr>
          <p:nvPr>
            <p:ph sz="quarter" idx="2"/>
          </p:nvPr>
        </p:nvPicPr>
        <p:blipFill>
          <a:blip r:embed="rId2" cstate="print"/>
          <a:srcRect/>
          <a:stretch>
            <a:fillRect/>
          </a:stretch>
        </p:blipFill>
        <p:spPr bwMode="auto">
          <a:xfrm>
            <a:off x="501516" y="1444625"/>
            <a:ext cx="3951556" cy="3941763"/>
          </a:xfrm>
          <a:prstGeom prst="rect">
            <a:avLst/>
          </a:prstGeom>
          <a:noFill/>
          <a:ln w="9525">
            <a:noFill/>
            <a:miter lim="800000"/>
            <a:headEnd/>
            <a:tailEnd/>
          </a:ln>
        </p:spPr>
      </p:pic>
      <p:pic>
        <p:nvPicPr>
          <p:cNvPr id="8" name="Picture 3"/>
          <p:cNvPicPr>
            <a:picLocks noGrp="1" noChangeAspect="1" noChangeArrowheads="1"/>
          </p:cNvPicPr>
          <p:nvPr>
            <p:ph sz="quarter" idx="4"/>
          </p:nvPr>
        </p:nvPicPr>
        <p:blipFill>
          <a:blip r:embed="rId3" cstate="print"/>
          <a:srcRect/>
          <a:stretch>
            <a:fillRect/>
          </a:stretch>
        </p:blipFill>
        <p:spPr bwMode="auto">
          <a:xfrm>
            <a:off x="4895216" y="1445295"/>
            <a:ext cx="3541393" cy="39404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A board of township trustees may petition the board of county commissioners to vacate a township road or a portion of a township road by passing a resolution that requests the vacation of the road or portion and includes a description of the general route and termini of the road or portion. </a:t>
            </a:r>
          </a:p>
          <a:p>
            <a:endParaRPr lang="en-US" dirty="0"/>
          </a:p>
        </p:txBody>
      </p:sp>
      <p:sp>
        <p:nvSpPr>
          <p:cNvPr id="7" name="Title 6"/>
          <p:cNvSpPr>
            <a:spLocks noGrp="1"/>
          </p:cNvSpPr>
          <p:nvPr>
            <p:ph type="title"/>
          </p:nvPr>
        </p:nvSpPr>
        <p:spPr/>
        <p:txBody>
          <a:bodyPr>
            <a:normAutofit fontScale="90000"/>
          </a:bodyPr>
          <a:lstStyle/>
          <a:p>
            <a:r>
              <a:rPr lang="en-US" dirty="0" smtClean="0"/>
              <a:t>Petition by Township Trustees (5553.045)</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of Township Request</a:t>
            </a:r>
            <a:endParaRPr lang="en-US" dirty="0"/>
          </a:p>
        </p:txBody>
      </p:sp>
      <p:pic>
        <p:nvPicPr>
          <p:cNvPr id="4" name="Picture 2"/>
          <p:cNvPicPr>
            <a:picLocks noGrp="1" noChangeAspect="1" noChangeArrowheads="1"/>
          </p:cNvPicPr>
          <p:nvPr>
            <p:ph idx="1"/>
          </p:nvPr>
        </p:nvPicPr>
        <p:blipFill>
          <a:blip r:embed="rId2" cstate="print"/>
          <a:stretch>
            <a:fillRect/>
          </a:stretch>
        </p:blipFill>
        <p:spPr bwMode="auto">
          <a:xfrm>
            <a:off x="2845021" y="1481138"/>
            <a:ext cx="3453958"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Village Vacation of Cul-de-sac</a:t>
            </a:r>
            <a:endParaRPr lang="en-US" dirty="0"/>
          </a:p>
        </p:txBody>
      </p:sp>
      <p:pic>
        <p:nvPicPr>
          <p:cNvPr id="9" name="Picture 2"/>
          <p:cNvPicPr>
            <a:picLocks noGrp="1" noChangeAspect="1" noChangeArrowheads="1"/>
          </p:cNvPicPr>
          <p:nvPr>
            <p:ph idx="1"/>
          </p:nvPr>
        </p:nvPicPr>
        <p:blipFill>
          <a:blip r:embed="rId2" cstate="print"/>
          <a:srcRect/>
          <a:stretch>
            <a:fillRect/>
          </a:stretch>
        </p:blipFill>
        <p:spPr bwMode="auto">
          <a:xfrm>
            <a:off x="1394683" y="1481138"/>
            <a:ext cx="6354633"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495800"/>
          </a:xfrm>
        </p:spPr>
        <p:txBody>
          <a:bodyPr/>
          <a:lstStyle/>
          <a:p>
            <a:r>
              <a:rPr lang="en-US" dirty="0" smtClean="0"/>
              <a:t>Set a date for a public hearing on the vacation of the road or portion that is not more than forty-five days after the date that the resolution is filed with the board.</a:t>
            </a:r>
          </a:p>
          <a:p>
            <a:r>
              <a:rPr lang="en-US" dirty="0" smtClean="0"/>
              <a:t>Fix a date when it will view the proposed vacation.</a:t>
            </a:r>
          </a:p>
          <a:p>
            <a:r>
              <a:rPr lang="en-US" dirty="0" smtClean="0"/>
              <a:t>Clerk to notify by regular mail the landowners abutting the road proposed to be vacated at least 20 days before the boards public hearing</a:t>
            </a:r>
          </a:p>
          <a:p>
            <a:endParaRPr lang="en-US" dirty="0"/>
          </a:p>
        </p:txBody>
      </p:sp>
      <p:sp>
        <p:nvSpPr>
          <p:cNvPr id="3" name="Title 2"/>
          <p:cNvSpPr>
            <a:spLocks noGrp="1"/>
          </p:cNvSpPr>
          <p:nvPr>
            <p:ph type="title"/>
          </p:nvPr>
        </p:nvSpPr>
        <p:spPr>
          <a:xfrm>
            <a:off x="457200" y="274638"/>
            <a:ext cx="8229600" cy="1401762"/>
          </a:xfrm>
        </p:spPr>
        <p:txBody>
          <a:bodyPr>
            <a:noAutofit/>
          </a:bodyPr>
          <a:lstStyle/>
          <a:p>
            <a:pPr algn="ctr"/>
            <a:r>
              <a:rPr lang="en-US" sz="3600" dirty="0" smtClean="0">
                <a:solidFill>
                  <a:srgbClr val="0070C0"/>
                </a:solidFill>
              </a:rPr>
              <a:t>Commissioner Process Township Petition</a:t>
            </a:r>
            <a:endParaRPr lang="en-US" sz="3600" dirty="0">
              <a:solidFill>
                <a:srgbClr val="0070C0"/>
              </a:solidFill>
            </a:endParaRPr>
          </a:p>
        </p:txBody>
      </p:sp>
    </p:spTree>
    <p:extLst>
      <p:ext uri="{BB962C8B-B14F-4D97-AF65-F5344CB8AC3E}">
        <p14:creationId xmlns:p14="http://schemas.microsoft.com/office/powerpoint/2010/main" xmlns="" val="17807663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Give notice of the time and place for both such viewing and hearing by publication once a week for two consecutive weeks in a newspaper of general circulation in the county where such improvement is located.</a:t>
            </a:r>
          </a:p>
          <a:p>
            <a:r>
              <a:rPr lang="en-US" dirty="0" smtClean="0"/>
              <a:t>Notice shall briefly state the character of such improvement/vacation</a:t>
            </a:r>
            <a:endParaRPr lang="en-US" dirty="0"/>
          </a:p>
        </p:txBody>
      </p:sp>
      <p:sp>
        <p:nvSpPr>
          <p:cNvPr id="3" name="Title 2"/>
          <p:cNvSpPr>
            <a:spLocks noGrp="1"/>
          </p:cNvSpPr>
          <p:nvPr>
            <p:ph type="title"/>
          </p:nvPr>
        </p:nvSpPr>
        <p:spPr/>
        <p:txBody>
          <a:bodyPr>
            <a:normAutofit/>
          </a:bodyPr>
          <a:lstStyle/>
          <a:p>
            <a:pPr algn="ctr"/>
            <a:r>
              <a:rPr lang="en-US" sz="3600" dirty="0" smtClean="0">
                <a:solidFill>
                  <a:srgbClr val="0070C0"/>
                </a:solidFill>
              </a:rPr>
              <a:t>Process continued</a:t>
            </a:r>
            <a:endParaRPr lang="en-US" sz="3600" dirty="0">
              <a:solidFill>
                <a:srgbClr val="0070C0"/>
              </a:solidFill>
            </a:endParaRPr>
          </a:p>
        </p:txBody>
      </p:sp>
    </p:spTree>
    <p:extLst>
      <p:ext uri="{BB962C8B-B14F-4D97-AF65-F5344CB8AC3E}">
        <p14:creationId xmlns:p14="http://schemas.microsoft.com/office/powerpoint/2010/main" xmlns="" val="721472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016691"/>
          </a:xfrm>
        </p:spPr>
        <p:txBody>
          <a:bodyPr/>
          <a:lstStyle/>
          <a:p>
            <a:r>
              <a:rPr lang="en-US" dirty="0" smtClean="0"/>
              <a:t>After the public hearing, if the board determines that the vacation of the road or portion of the road would be for the public convenience or welfare, it shall adopt a resolution by majority vote declaring road or portion to be vacated and file a certified copy of the resolution with the petitioner , the county recorder and the county engineer.</a:t>
            </a:r>
          </a:p>
          <a:p>
            <a:r>
              <a:rPr lang="en-US" dirty="0" smtClean="0"/>
              <a:t>If Board take no action within sixty days after township resolution in filed, the road shall be deemed vacated</a:t>
            </a:r>
            <a:endParaRPr lang="en-US" dirty="0"/>
          </a:p>
        </p:txBody>
      </p:sp>
      <p:sp>
        <p:nvSpPr>
          <p:cNvPr id="3" name="Title 2"/>
          <p:cNvSpPr>
            <a:spLocks noGrp="1"/>
          </p:cNvSpPr>
          <p:nvPr>
            <p:ph type="title"/>
          </p:nvPr>
        </p:nvSpPr>
        <p:spPr>
          <a:xfrm>
            <a:off x="457200" y="274638"/>
            <a:ext cx="8229600" cy="563562"/>
          </a:xfrm>
        </p:spPr>
        <p:txBody>
          <a:bodyPr>
            <a:normAutofit fontScale="90000"/>
          </a:bodyPr>
          <a:lstStyle/>
          <a:p>
            <a:pPr algn="ctr"/>
            <a:r>
              <a:rPr lang="en-US" dirty="0" smtClean="0"/>
              <a:t>Hearing</a:t>
            </a:r>
            <a:endParaRPr lang="en-US" dirty="0"/>
          </a:p>
        </p:txBody>
      </p:sp>
    </p:spTree>
    <p:extLst>
      <p:ext uri="{BB962C8B-B14F-4D97-AF65-F5344CB8AC3E}">
        <p14:creationId xmlns:p14="http://schemas.microsoft.com/office/powerpoint/2010/main" xmlns="" val="11090274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77500" lnSpcReduction="20000"/>
          </a:bodyPr>
          <a:lstStyle/>
          <a:p>
            <a:r>
              <a:rPr lang="en-US" dirty="0" smtClean="0"/>
              <a:t>Once the certified copies of the resolution declaring a road or portion of a road vacated are filed, the board of township trustees, by resolution, shall order the road or portion of the road vacated. The vacated road or portion of the road shall pass, in fee, to the abutting landowners subject to all of the following:</a:t>
            </a:r>
          </a:p>
          <a:p>
            <a:pPr>
              <a:buNone/>
            </a:pPr>
            <a:r>
              <a:rPr lang="en-US" dirty="0" smtClean="0"/>
              <a:t> </a:t>
            </a:r>
          </a:p>
          <a:p>
            <a:pPr lvl="1"/>
            <a:r>
              <a:rPr lang="en-US" dirty="0" smtClean="0"/>
              <a:t>(1) A permanent easement as provided in section </a:t>
            </a:r>
            <a:r>
              <a:rPr lang="en-US" dirty="0" smtClean="0">
                <a:hlinkClick r:id="rId2" action="ppaction://hlinkfile" tooltip="5553.043"/>
              </a:rPr>
              <a:t>5553.043</a:t>
            </a:r>
            <a:r>
              <a:rPr lang="en-US" dirty="0" smtClean="0"/>
              <a:t> of the Revised Code in, over, or under the road for the service facilities, as defined in section </a:t>
            </a:r>
            <a:r>
              <a:rPr lang="en-US" dirty="0" smtClean="0">
                <a:hlinkClick r:id="rId3" action="ppaction://hlinkfile" tooltip="5553.042"/>
              </a:rPr>
              <a:t>5553.042</a:t>
            </a:r>
            <a:r>
              <a:rPr lang="en-US" dirty="0" smtClean="0"/>
              <a:t> of the Revised Code, of a public utility or electric cooperative as defined in section </a:t>
            </a:r>
            <a:r>
              <a:rPr lang="en-US" dirty="0" smtClean="0">
                <a:hlinkClick r:id="rId4" action="ppaction://hlinkfile" tooltip="4928.01"/>
              </a:rPr>
              <a:t>4928.01</a:t>
            </a:r>
            <a:r>
              <a:rPr lang="en-US" dirty="0" smtClean="0"/>
              <a:t> of the Revised Code; </a:t>
            </a:r>
          </a:p>
          <a:p>
            <a:pPr lvl="1"/>
            <a:r>
              <a:rPr lang="en-US" dirty="0" smtClean="0"/>
              <a:t>(2) The right of ingress or egress to service and maintain those service facilities; </a:t>
            </a:r>
          </a:p>
          <a:p>
            <a:pPr lvl="1"/>
            <a:r>
              <a:rPr lang="en-US" dirty="0" smtClean="0"/>
              <a:t>(3) The right to trim or remove any trees, shrubs, brush, or other obstacles growing in or encroaching onto the permanent easement that may affect the operation, use, or access to those service facilities. </a:t>
            </a:r>
          </a:p>
          <a:p>
            <a:endParaRPr lang="en-US" dirty="0"/>
          </a:p>
        </p:txBody>
      </p:sp>
      <p:sp>
        <p:nvSpPr>
          <p:cNvPr id="7" name="Title 6"/>
          <p:cNvSpPr>
            <a:spLocks noGrp="1"/>
          </p:cNvSpPr>
          <p:nvPr>
            <p:ph type="title"/>
          </p:nvPr>
        </p:nvSpPr>
        <p:spPr/>
        <p:txBody>
          <a:bodyPr/>
          <a:lstStyle/>
          <a:p>
            <a:r>
              <a:rPr lang="en-US" dirty="0" smtClean="0"/>
              <a:t>What Happens Next…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Usually the coldest day of the year.</a:t>
            </a:r>
          </a:p>
          <a:p>
            <a:r>
              <a:rPr lang="en-US" dirty="0" smtClean="0"/>
              <a:t>All three commissioners and Clerk attend the viewing.</a:t>
            </a:r>
          </a:p>
          <a:p>
            <a:r>
              <a:rPr lang="en-US" dirty="0" smtClean="0"/>
              <a:t>County Engineer attends.</a:t>
            </a:r>
          </a:p>
          <a:p>
            <a:r>
              <a:rPr lang="en-US" dirty="0" smtClean="0"/>
              <a:t>Map Office attends if necessary </a:t>
            </a:r>
          </a:p>
          <a:p>
            <a:r>
              <a:rPr lang="en-US" dirty="0" smtClean="0"/>
              <a:t>Have maps available of proposed vacation</a:t>
            </a:r>
          </a:p>
          <a:p>
            <a:r>
              <a:rPr lang="en-US" dirty="0" smtClean="0"/>
              <a:t>Adjacent property owners usually are there</a:t>
            </a:r>
          </a:p>
          <a:p>
            <a:r>
              <a:rPr lang="en-US" dirty="0" smtClean="0"/>
              <a:t>Questions are answered.</a:t>
            </a:r>
          </a:p>
          <a:p>
            <a:r>
              <a:rPr lang="en-US" dirty="0" smtClean="0"/>
              <a:t>Be careful where you step.</a:t>
            </a:r>
            <a:endParaRPr lang="en-US" dirty="0"/>
          </a:p>
        </p:txBody>
      </p:sp>
      <p:sp>
        <p:nvSpPr>
          <p:cNvPr id="3" name="Title 2"/>
          <p:cNvSpPr>
            <a:spLocks noGrp="1"/>
          </p:cNvSpPr>
          <p:nvPr>
            <p:ph type="title"/>
          </p:nvPr>
        </p:nvSpPr>
        <p:spPr/>
        <p:txBody>
          <a:bodyPr/>
          <a:lstStyle/>
          <a:p>
            <a:r>
              <a:rPr lang="en-US" dirty="0" smtClean="0"/>
              <a:t>Clinton County Viewing</a:t>
            </a:r>
            <a:endParaRPr lang="en-US" dirty="0"/>
          </a:p>
        </p:txBody>
      </p:sp>
    </p:spTree>
    <p:extLst>
      <p:ext uri="{BB962C8B-B14F-4D97-AF65-F5344CB8AC3E}">
        <p14:creationId xmlns:p14="http://schemas.microsoft.com/office/powerpoint/2010/main" xmlns="" val="3936797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Usually Hearing immediately follows Viewing and is held back at the Commissioners office.</a:t>
            </a:r>
          </a:p>
          <a:p>
            <a:r>
              <a:rPr lang="en-US" dirty="0" smtClean="0"/>
              <a:t>County Engineer attends</a:t>
            </a:r>
          </a:p>
          <a:p>
            <a:r>
              <a:rPr lang="en-US" dirty="0" smtClean="0"/>
              <a:t>Map Office may attend</a:t>
            </a:r>
          </a:p>
          <a:p>
            <a:r>
              <a:rPr lang="en-US" dirty="0" smtClean="0"/>
              <a:t>Prosecutor only attends if requested</a:t>
            </a:r>
          </a:p>
          <a:p>
            <a:r>
              <a:rPr lang="en-US" dirty="0" smtClean="0"/>
              <a:t>Property owners rarely attend</a:t>
            </a:r>
          </a:p>
          <a:p>
            <a:r>
              <a:rPr lang="en-US" dirty="0" smtClean="0"/>
              <a:t>Once Hearing is closed, the commissioners act the same day</a:t>
            </a:r>
          </a:p>
          <a:p>
            <a:endParaRPr lang="en-US" dirty="0" smtClean="0"/>
          </a:p>
          <a:p>
            <a:endParaRPr lang="en-US" dirty="0"/>
          </a:p>
        </p:txBody>
      </p:sp>
      <p:sp>
        <p:nvSpPr>
          <p:cNvPr id="3" name="Title 2"/>
          <p:cNvSpPr>
            <a:spLocks noGrp="1"/>
          </p:cNvSpPr>
          <p:nvPr>
            <p:ph type="title"/>
          </p:nvPr>
        </p:nvSpPr>
        <p:spPr/>
        <p:txBody>
          <a:bodyPr/>
          <a:lstStyle/>
          <a:p>
            <a:pPr algn="ctr"/>
            <a:r>
              <a:rPr lang="en-US" dirty="0" smtClean="0"/>
              <a:t>Clinton County Hearing</a:t>
            </a:r>
            <a:endParaRPr lang="en-US" dirty="0"/>
          </a:p>
        </p:txBody>
      </p:sp>
    </p:spTree>
    <p:extLst>
      <p:ext uri="{BB962C8B-B14F-4D97-AF65-F5344CB8AC3E}">
        <p14:creationId xmlns:p14="http://schemas.microsoft.com/office/powerpoint/2010/main" xmlns="" val="3269706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To give up with the intent of never again claiming a right or interest in.</a:t>
            </a:r>
            <a:endParaRPr lang="en-US" dirty="0"/>
          </a:p>
          <a:p>
            <a:endParaRPr lang="en-US" dirty="0"/>
          </a:p>
          <a:p>
            <a:r>
              <a:rPr lang="en-US" dirty="0" smtClean="0"/>
              <a:t>Loss of the right in and to any public road, highway, street, or alley which has been abandoned and not used for a period of twenty-one years</a:t>
            </a:r>
            <a:endParaRPr lang="en-US" dirty="0"/>
          </a:p>
        </p:txBody>
      </p:sp>
      <p:sp>
        <p:nvSpPr>
          <p:cNvPr id="3" name="Title 2"/>
          <p:cNvSpPr>
            <a:spLocks noGrp="1"/>
          </p:cNvSpPr>
          <p:nvPr>
            <p:ph type="title"/>
          </p:nvPr>
        </p:nvSpPr>
        <p:spPr/>
        <p:txBody>
          <a:bodyPr/>
          <a:lstStyle/>
          <a:p>
            <a:r>
              <a:rPr lang="en-US" dirty="0" smtClean="0"/>
              <a:t>Abandonments</a:t>
            </a:r>
            <a:endParaRPr lang="en-US" dirty="0"/>
          </a:p>
        </p:txBody>
      </p:sp>
    </p:spTree>
    <p:extLst>
      <p:ext uri="{BB962C8B-B14F-4D97-AF65-F5344CB8AC3E}">
        <p14:creationId xmlns:p14="http://schemas.microsoft.com/office/powerpoint/2010/main" xmlns="" val="15653912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Can the engineer/ map office require a map and legal description?</a:t>
            </a:r>
          </a:p>
          <a:p>
            <a:r>
              <a:rPr lang="en-US" dirty="0" smtClean="0"/>
              <a:t>May the commissioners ask the engineer/map office to write a description?</a:t>
            </a:r>
          </a:p>
          <a:p>
            <a:r>
              <a:rPr lang="en-US" dirty="0" smtClean="0"/>
              <a:t>What research does the map office do?</a:t>
            </a:r>
          </a:p>
          <a:p>
            <a:r>
              <a:rPr lang="en-US" dirty="0" smtClean="0"/>
              <a:t>Does map office attend site visit/ hearing?</a:t>
            </a:r>
          </a:p>
          <a:p>
            <a:r>
              <a:rPr lang="en-US" dirty="0" smtClean="0"/>
              <a:t>What research does the auditor do?</a:t>
            </a:r>
          </a:p>
          <a:p>
            <a:r>
              <a:rPr lang="en-US" dirty="0" smtClean="0"/>
              <a:t>Should auditor also attend site visit?</a:t>
            </a:r>
          </a:p>
          <a:p>
            <a:r>
              <a:rPr lang="en-US" dirty="0" smtClean="0"/>
              <a:t>Who provides adjacent landowners addresses -auditor or map office? mailing or tax bill address?</a:t>
            </a:r>
          </a:p>
          <a:p>
            <a:r>
              <a:rPr lang="en-US" dirty="0" smtClean="0"/>
              <a:t>What happens when research shows encroachments, buildings, etc. on the alley?</a:t>
            </a:r>
          </a:p>
          <a:p>
            <a:pPr>
              <a:buNone/>
            </a:pPr>
            <a:endParaRPr lang="en-US" dirty="0"/>
          </a:p>
        </p:txBody>
      </p:sp>
      <p:sp>
        <p:nvSpPr>
          <p:cNvPr id="3" name="Title 2"/>
          <p:cNvSpPr>
            <a:spLocks noGrp="1"/>
          </p:cNvSpPr>
          <p:nvPr>
            <p:ph type="title"/>
          </p:nvPr>
        </p:nvSpPr>
        <p:spPr/>
        <p:txBody>
          <a:bodyPr/>
          <a:lstStyle/>
          <a:p>
            <a:pPr algn="ctr"/>
            <a:r>
              <a:rPr lang="en-US" dirty="0" smtClean="0"/>
              <a:t>FAQ’s</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smtClean="0"/>
              <a:t>How should vacated Alley/Road be split?</a:t>
            </a:r>
          </a:p>
          <a:p>
            <a:r>
              <a:rPr lang="en-US" sz="2800" dirty="0" smtClean="0"/>
              <a:t>How do you show it on your parcel map?</a:t>
            </a:r>
          </a:p>
          <a:p>
            <a:r>
              <a:rPr lang="en-US" sz="2800" dirty="0" smtClean="0"/>
              <a:t>How do you tie it to the Commissioners records?</a:t>
            </a:r>
          </a:p>
          <a:p>
            <a:r>
              <a:rPr lang="en-US" sz="2800" dirty="0" smtClean="0"/>
              <a:t>How does the auditor tax it?</a:t>
            </a:r>
          </a:p>
          <a:p>
            <a:r>
              <a:rPr lang="en-US" sz="2800" dirty="0" smtClean="0"/>
              <a:t>How do you make sure it shows up in the Auditors database?</a:t>
            </a:r>
          </a:p>
          <a:p>
            <a:endParaRPr lang="en-US" sz="2800" dirty="0"/>
          </a:p>
        </p:txBody>
      </p:sp>
      <p:sp>
        <p:nvSpPr>
          <p:cNvPr id="3" name="Title 2"/>
          <p:cNvSpPr>
            <a:spLocks noGrp="1"/>
          </p:cNvSpPr>
          <p:nvPr>
            <p:ph type="title"/>
          </p:nvPr>
        </p:nvSpPr>
        <p:spPr/>
        <p:txBody>
          <a:bodyPr/>
          <a:lstStyle/>
          <a:p>
            <a:pPr algn="ctr"/>
            <a:r>
              <a:rPr lang="en-US" dirty="0" smtClean="0"/>
              <a:t>Issues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Upon vacation of an alley by a city, abutting lot owners, as to that portion of the alley abutting their properties, are vested with a fee simple interest in one-half of the width of the strip of land which formerly comprised the alley, irrespective of the fact that the original owner and dedicator of the land was not the predecessor in title to all such abutting lot owners; subject, however, to those rights which other owners may have in the alley as a necessary means of access to their properties.</a:t>
            </a:r>
            <a:endParaRPr lang="en-US" dirty="0"/>
          </a:p>
        </p:txBody>
      </p:sp>
      <p:sp>
        <p:nvSpPr>
          <p:cNvPr id="3" name="Title 2"/>
          <p:cNvSpPr>
            <a:spLocks noGrp="1"/>
          </p:cNvSpPr>
          <p:nvPr>
            <p:ph type="title"/>
          </p:nvPr>
        </p:nvSpPr>
        <p:spPr/>
        <p:txBody>
          <a:bodyPr/>
          <a:lstStyle/>
          <a:p>
            <a:r>
              <a:rPr lang="en-US" dirty="0" smtClean="0"/>
              <a:t>Supreme Court Case 75-635</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 public alley is vacated, the fee vests in the abutting owners</a:t>
            </a:r>
          </a:p>
          <a:p>
            <a:r>
              <a:rPr lang="en-US" dirty="0" smtClean="0"/>
              <a:t>ORC 5553.045: Title to pass to the abutting landowners</a:t>
            </a:r>
          </a:p>
          <a:p>
            <a:r>
              <a:rPr lang="en-US" dirty="0" smtClean="0"/>
              <a:t>Our County Prosecutor has given us the opinion based on the Supreme Court case that we use the same process for vacations outside the municipal corporation as well.</a:t>
            </a:r>
            <a:endParaRPr lang="en-US" dirty="0"/>
          </a:p>
        </p:txBody>
      </p:sp>
      <p:sp>
        <p:nvSpPr>
          <p:cNvPr id="3" name="Title 2"/>
          <p:cNvSpPr>
            <a:spLocks noGrp="1"/>
          </p:cNvSpPr>
          <p:nvPr>
            <p:ph type="title"/>
          </p:nvPr>
        </p:nvSpPr>
        <p:spPr/>
        <p:txBody>
          <a:bodyPr/>
          <a:lstStyle/>
          <a:p>
            <a:r>
              <a:rPr lang="en-US" dirty="0" smtClean="0"/>
              <a:t>How is the alley/road split?</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Existing Parcel Includes Parts of Lots and Parts of Alleys</a:t>
            </a:r>
            <a:endParaRPr lang="en-US"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1758605" y="1481138"/>
            <a:ext cx="5626789" cy="4525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GIS Vacation Layer</a:t>
            </a:r>
            <a:endParaRPr lang="en-US" dirty="0"/>
          </a:p>
        </p:txBody>
      </p:sp>
      <p:pic>
        <p:nvPicPr>
          <p:cNvPr id="1026" name="Picture 2" descr="C:\Users\jlinkous\Documents\jpeg images\lees creek vacation.jpg"/>
          <p:cNvPicPr>
            <a:picLocks noGrp="1" noChangeAspect="1" noChangeArrowheads="1"/>
          </p:cNvPicPr>
          <p:nvPr>
            <p:ph idx="1"/>
          </p:nvPr>
        </p:nvPicPr>
        <p:blipFill>
          <a:blip r:embed="rId2" cstate="print"/>
          <a:srcRect/>
          <a:stretch>
            <a:fillRect/>
          </a:stretch>
        </p:blipFill>
        <p:spPr bwMode="auto">
          <a:xfrm>
            <a:off x="1074665" y="1481138"/>
            <a:ext cx="6994669" cy="4525962"/>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Detail of Vacated Alleys/Roads</a:t>
            </a:r>
            <a:endParaRPr lang="en-US" dirty="0"/>
          </a:p>
        </p:txBody>
      </p:sp>
      <p:pic>
        <p:nvPicPr>
          <p:cNvPr id="2051" name="Picture 3" descr="C:\Users\jlinkous\Documents\jpeg images\lees creek 3.jpg"/>
          <p:cNvPicPr>
            <a:picLocks noGrp="1" noChangeAspect="1" noChangeArrowheads="1"/>
          </p:cNvPicPr>
          <p:nvPr>
            <p:ph idx="1"/>
          </p:nvPr>
        </p:nvPicPr>
        <p:blipFill>
          <a:blip r:embed="rId2" cstate="print"/>
          <a:srcRect/>
          <a:stretch>
            <a:fillRect/>
          </a:stretch>
        </p:blipFill>
        <p:spPr bwMode="auto">
          <a:xfrm>
            <a:off x="1074665" y="1481138"/>
            <a:ext cx="6994669" cy="452596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Our vacation layer has the following attributes:</a:t>
            </a:r>
          </a:p>
          <a:p>
            <a:endParaRPr lang="en-US" dirty="0" smtClean="0"/>
          </a:p>
          <a:p>
            <a:r>
              <a:rPr lang="en-US" dirty="0" smtClean="0"/>
              <a:t>Resolution Number</a:t>
            </a:r>
          </a:p>
          <a:p>
            <a:r>
              <a:rPr lang="en-US" dirty="0" smtClean="0"/>
              <a:t>ID Number</a:t>
            </a:r>
          </a:p>
          <a:p>
            <a:r>
              <a:rPr lang="en-US" dirty="0" smtClean="0"/>
              <a:t>Municipality</a:t>
            </a:r>
          </a:p>
          <a:p>
            <a:r>
              <a:rPr lang="en-US" dirty="0" smtClean="0"/>
              <a:t>Hot link to PDF file containing all documents</a:t>
            </a:r>
            <a:endParaRPr lang="en-US" dirty="0"/>
          </a:p>
        </p:txBody>
      </p:sp>
      <p:sp>
        <p:nvSpPr>
          <p:cNvPr id="3" name="Title 2"/>
          <p:cNvSpPr>
            <a:spLocks noGrp="1"/>
          </p:cNvSpPr>
          <p:nvPr>
            <p:ph type="title"/>
          </p:nvPr>
        </p:nvSpPr>
        <p:spPr/>
        <p:txBody>
          <a:bodyPr/>
          <a:lstStyle/>
          <a:p>
            <a:r>
              <a:rPr lang="en-US" dirty="0" smtClean="0"/>
              <a:t>Vacation Layer</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existing parcel is given a new designation of VA on the end of the parcel number</a:t>
            </a:r>
          </a:p>
          <a:p>
            <a:r>
              <a:rPr lang="en-US" dirty="0" smtClean="0"/>
              <a:t>Auditors office knows not to transfer unless the parcel has been re-surveyed</a:t>
            </a:r>
            <a:endParaRPr lang="en-US" dirty="0"/>
          </a:p>
        </p:txBody>
      </p:sp>
      <p:sp>
        <p:nvSpPr>
          <p:cNvPr id="3" name="Title 2"/>
          <p:cNvSpPr>
            <a:spLocks noGrp="1"/>
          </p:cNvSpPr>
          <p:nvPr>
            <p:ph type="title"/>
          </p:nvPr>
        </p:nvSpPr>
        <p:spPr/>
        <p:txBody>
          <a:bodyPr/>
          <a:lstStyle/>
          <a:p>
            <a:r>
              <a:rPr lang="en-US" dirty="0" smtClean="0"/>
              <a:t>Auditor Records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buNone/>
            </a:pPr>
            <a:r>
              <a:rPr lang="en-US" dirty="0" smtClean="0"/>
              <a:t>Jeff Linkous </a:t>
            </a:r>
          </a:p>
          <a:p>
            <a:pPr algn="ctr">
              <a:buNone/>
            </a:pPr>
            <a:r>
              <a:rPr lang="en-US" dirty="0" smtClean="0"/>
              <a:t>Clinton County Engineer</a:t>
            </a:r>
          </a:p>
          <a:p>
            <a:pPr algn="ctr">
              <a:buNone/>
            </a:pPr>
            <a:r>
              <a:rPr lang="en-US" dirty="0" smtClean="0"/>
              <a:t>937-382-2078</a:t>
            </a:r>
          </a:p>
          <a:p>
            <a:pPr algn="ctr">
              <a:buNone/>
            </a:pPr>
            <a:r>
              <a:rPr lang="en-US" dirty="0" smtClean="0">
                <a:solidFill>
                  <a:srgbClr val="0070C0"/>
                </a:solidFill>
                <a:hlinkClick r:id="rId2"/>
              </a:rPr>
              <a:t>jlinkous@clintoncountyengineer.org</a:t>
            </a:r>
            <a:endParaRPr lang="en-US" dirty="0" smtClean="0">
              <a:solidFill>
                <a:srgbClr val="0070C0"/>
              </a:solidFill>
            </a:endParaRPr>
          </a:p>
          <a:p>
            <a:pPr algn="ctr">
              <a:buNone/>
            </a:pPr>
            <a:endParaRPr lang="en-US" dirty="0">
              <a:solidFill>
                <a:srgbClr val="0070C0"/>
              </a:solidFill>
            </a:endParaRPr>
          </a:p>
          <a:p>
            <a:pPr algn="ctr">
              <a:buNone/>
            </a:pPr>
            <a:r>
              <a:rPr lang="en-US" dirty="0" smtClean="0">
                <a:solidFill>
                  <a:srgbClr val="0070C0"/>
                </a:solidFill>
              </a:rPr>
              <a:t>Brenda Godlove</a:t>
            </a:r>
          </a:p>
          <a:p>
            <a:pPr algn="ctr">
              <a:buNone/>
            </a:pPr>
            <a:r>
              <a:rPr lang="en-US" dirty="0" smtClean="0">
                <a:solidFill>
                  <a:srgbClr val="0070C0"/>
                </a:solidFill>
                <a:hlinkClick r:id="rId3"/>
              </a:rPr>
              <a:t>bgodlove@clintoncountyengineer.org</a:t>
            </a:r>
            <a:r>
              <a:rPr lang="en-US" dirty="0" smtClean="0">
                <a:solidFill>
                  <a:srgbClr val="0070C0"/>
                </a:solidFill>
              </a:rPr>
              <a:t> </a:t>
            </a:r>
            <a:endParaRPr lang="en-US" dirty="0">
              <a:solidFill>
                <a:srgbClr val="0070C0"/>
              </a:solidFill>
            </a:endParaRPr>
          </a:p>
        </p:txBody>
      </p:sp>
      <p:sp>
        <p:nvSpPr>
          <p:cNvPr id="3" name="Title 2"/>
          <p:cNvSpPr>
            <a:spLocks noGrp="1"/>
          </p:cNvSpPr>
          <p:nvPr>
            <p:ph type="title"/>
          </p:nvPr>
        </p:nvSpPr>
        <p:spPr/>
        <p:txBody>
          <a:bodyPr/>
          <a:lstStyle/>
          <a:p>
            <a:pPr algn="ctr"/>
            <a:r>
              <a:rPr lang="en-US" dirty="0" smtClean="0"/>
              <a:t>Contact</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692" y="1481138"/>
            <a:ext cx="6034616" cy="4525962"/>
          </a:xfrm>
        </p:spPr>
      </p:pic>
      <p:sp>
        <p:nvSpPr>
          <p:cNvPr id="3" name="Title 2"/>
          <p:cNvSpPr>
            <a:spLocks noGrp="1"/>
          </p:cNvSpPr>
          <p:nvPr>
            <p:ph type="title"/>
          </p:nvPr>
        </p:nvSpPr>
        <p:spPr/>
        <p:txBody>
          <a:bodyPr/>
          <a:lstStyle/>
          <a:p>
            <a:r>
              <a:rPr lang="en-US" dirty="0" smtClean="0"/>
              <a:t>Vacation</a:t>
            </a:r>
            <a:endParaRPr lang="en-US" dirty="0"/>
          </a:p>
        </p:txBody>
      </p:sp>
    </p:spTree>
    <p:extLst>
      <p:ext uri="{BB962C8B-B14F-4D97-AF65-F5344CB8AC3E}">
        <p14:creationId xmlns:p14="http://schemas.microsoft.com/office/powerpoint/2010/main" xmlns="" val="1709706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act of leaving something one previously occupied</a:t>
            </a:r>
          </a:p>
          <a:p>
            <a:endParaRPr lang="en-US" dirty="0"/>
          </a:p>
          <a:p>
            <a:r>
              <a:rPr lang="en-US" dirty="0" smtClean="0"/>
              <a:t>Removing a road/street/alley from the county or township road system and returning it to the adjacent property owners</a:t>
            </a:r>
          </a:p>
          <a:p>
            <a:endParaRPr lang="en-US" dirty="0" smtClean="0"/>
          </a:p>
          <a:p>
            <a:endParaRPr lang="en-US" dirty="0"/>
          </a:p>
        </p:txBody>
      </p:sp>
      <p:sp>
        <p:nvSpPr>
          <p:cNvPr id="3" name="Title 2"/>
          <p:cNvSpPr>
            <a:spLocks noGrp="1"/>
          </p:cNvSpPr>
          <p:nvPr>
            <p:ph type="title"/>
          </p:nvPr>
        </p:nvSpPr>
        <p:spPr/>
        <p:txBody>
          <a:bodyPr/>
          <a:lstStyle/>
          <a:p>
            <a:r>
              <a:rPr lang="en-US" dirty="0" smtClean="0"/>
              <a:t>Vacation</a:t>
            </a:r>
            <a:endParaRPr lang="en-US" dirty="0"/>
          </a:p>
        </p:txBody>
      </p:sp>
    </p:spTree>
    <p:extLst>
      <p:ext uri="{BB962C8B-B14F-4D97-AF65-F5344CB8AC3E}">
        <p14:creationId xmlns:p14="http://schemas.microsoft.com/office/powerpoint/2010/main" xmlns="" val="2613534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Highway Easements</a:t>
            </a:r>
            <a:endParaRPr lang="en-US" dirty="0"/>
          </a:p>
        </p:txBody>
      </p:sp>
      <p:sp>
        <p:nvSpPr>
          <p:cNvPr id="5" name="Text Placeholder 4"/>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Limited Access Roads (interstate, bypass, connector, </a:t>
            </a:r>
            <a:r>
              <a:rPr lang="en-US" dirty="0" err="1" smtClean="0"/>
              <a:t>etc</a:t>
            </a:r>
            <a:r>
              <a:rPr lang="en-US" dirty="0" smtClean="0"/>
              <a:t>) have varying width and are usually taken by deed and the property is owned by the state and/or county</a:t>
            </a:r>
          </a:p>
          <a:p>
            <a:r>
              <a:rPr lang="en-US" dirty="0"/>
              <a:t>Collectors 70-80 feet</a:t>
            </a:r>
          </a:p>
          <a:p>
            <a:r>
              <a:rPr lang="en-US" dirty="0"/>
              <a:t>State Roads 60 feet</a:t>
            </a:r>
          </a:p>
          <a:p>
            <a:r>
              <a:rPr lang="en-US" dirty="0"/>
              <a:t>Rural County Roads 50 feet (25 each side)</a:t>
            </a:r>
          </a:p>
          <a:p>
            <a:r>
              <a:rPr lang="en-US" dirty="0"/>
              <a:t>Township roads 40 feet</a:t>
            </a:r>
          </a:p>
          <a:p>
            <a:endParaRPr lang="en-US" dirty="0"/>
          </a:p>
        </p:txBody>
      </p:sp>
      <p:sp>
        <p:nvSpPr>
          <p:cNvPr id="3" name="Title 2"/>
          <p:cNvSpPr>
            <a:spLocks noGrp="1"/>
          </p:cNvSpPr>
          <p:nvPr>
            <p:ph type="title"/>
          </p:nvPr>
        </p:nvSpPr>
        <p:spPr/>
        <p:txBody>
          <a:bodyPr/>
          <a:lstStyle/>
          <a:p>
            <a:r>
              <a:rPr lang="en-US" dirty="0" smtClean="0"/>
              <a:t>Existing Right –of - Way</a:t>
            </a:r>
            <a:endParaRPr lang="en-US" dirty="0"/>
          </a:p>
        </p:txBody>
      </p:sp>
    </p:spTree>
    <p:extLst>
      <p:ext uri="{BB962C8B-B14F-4D97-AF65-F5344CB8AC3E}">
        <p14:creationId xmlns:p14="http://schemas.microsoft.com/office/powerpoint/2010/main" xmlns="" val="8720430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1116</TotalTime>
  <Words>2204</Words>
  <Application>Microsoft Office PowerPoint</Application>
  <PresentationFormat>On-screen Show (4:3)</PresentationFormat>
  <Paragraphs>232</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Concourse</vt:lpstr>
      <vt:lpstr>2015 Winter Conference County Commissioners Clerks/ Engineers Administrators Professional Association  Road Rights</vt:lpstr>
      <vt:lpstr>Easement</vt:lpstr>
      <vt:lpstr>Establishments</vt:lpstr>
      <vt:lpstr>County Commissioners</vt:lpstr>
      <vt:lpstr>Abandonments</vt:lpstr>
      <vt:lpstr>Vacation</vt:lpstr>
      <vt:lpstr>Vacation</vt:lpstr>
      <vt:lpstr>Highway Easements</vt:lpstr>
      <vt:lpstr>Existing Right –of - Way</vt:lpstr>
      <vt:lpstr>Why do we need an Easement?</vt:lpstr>
      <vt:lpstr>Standard ODOT Easements</vt:lpstr>
      <vt:lpstr>Non-Highway easements: convey rights associated with the highway facility. </vt:lpstr>
      <vt:lpstr>Clinton County Example</vt:lpstr>
      <vt:lpstr>Spring Hill Road</vt:lpstr>
      <vt:lpstr>Slide 15</vt:lpstr>
      <vt:lpstr>Slide 16</vt:lpstr>
      <vt:lpstr>Slide 17</vt:lpstr>
      <vt:lpstr>Slide 18</vt:lpstr>
      <vt:lpstr>Standard Highway Easement</vt:lpstr>
      <vt:lpstr>Easement Rights</vt:lpstr>
      <vt:lpstr>Tax Map Records</vt:lpstr>
      <vt:lpstr>Warranty Deeds</vt:lpstr>
      <vt:lpstr>Warranty Deed at Bridge</vt:lpstr>
      <vt:lpstr>Bridge Project with Warranty Deeds </vt:lpstr>
      <vt:lpstr>Warranty Deed with Temporary Easements</vt:lpstr>
      <vt:lpstr>Slide 26</vt:lpstr>
      <vt:lpstr>Requirements for Surveys that are filed in the Map Office</vt:lpstr>
      <vt:lpstr>OAC Requirements</vt:lpstr>
      <vt:lpstr>Sample plat of survey</vt:lpstr>
      <vt:lpstr>ALTA Survey Requirements American Land Title Association</vt:lpstr>
      <vt:lpstr>ALTA Survey Requirements</vt:lpstr>
      <vt:lpstr>Tax Map: Where is the easement ?</vt:lpstr>
      <vt:lpstr>Slide 33</vt:lpstr>
      <vt:lpstr>Resulting Issues...</vt:lpstr>
      <vt:lpstr>County Guidelines </vt:lpstr>
      <vt:lpstr>Vacating Roads and Alleys </vt:lpstr>
      <vt:lpstr>Ohio Revised Code 5553.02</vt:lpstr>
      <vt:lpstr>Ways to Vacate Roads and Alleys</vt:lpstr>
      <vt:lpstr>Sample Petition and Survey</vt:lpstr>
      <vt:lpstr>Description and Notice</vt:lpstr>
      <vt:lpstr>Petition by Township Trustees (5553.045)</vt:lpstr>
      <vt:lpstr>Example of Township Request</vt:lpstr>
      <vt:lpstr>Village Vacation of Cul-de-sac</vt:lpstr>
      <vt:lpstr>Commissioner Process Township Petition</vt:lpstr>
      <vt:lpstr>Process continued</vt:lpstr>
      <vt:lpstr>Hearing</vt:lpstr>
      <vt:lpstr>What Happens Next…</vt:lpstr>
      <vt:lpstr>Clinton County Viewing</vt:lpstr>
      <vt:lpstr>Clinton County Hearing</vt:lpstr>
      <vt:lpstr>FAQ’s</vt:lpstr>
      <vt:lpstr>Issues</vt:lpstr>
      <vt:lpstr>Supreme Court Case 75-635</vt:lpstr>
      <vt:lpstr>How is the alley/road split?</vt:lpstr>
      <vt:lpstr>Existing Parcel Includes Parts of Lots and Parts of Alleys</vt:lpstr>
      <vt:lpstr>GIS Vacation Layer</vt:lpstr>
      <vt:lpstr>Detail of Vacated Alleys/Roads</vt:lpstr>
      <vt:lpstr>Vacation Layer</vt:lpstr>
      <vt:lpstr>Auditor Records</vt:lpstr>
      <vt:lpstr>Contact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Land Records  Modernization Conference</dc:title>
  <dc:creator>jlinkous</dc:creator>
  <cp:lastModifiedBy>theresa upton</cp:lastModifiedBy>
  <cp:revision>67</cp:revision>
  <cp:lastPrinted>2015-12-04T15:28:35Z</cp:lastPrinted>
  <dcterms:created xsi:type="dcterms:W3CDTF">2015-06-14T17:38:14Z</dcterms:created>
  <dcterms:modified xsi:type="dcterms:W3CDTF">2015-12-09T21:12:44Z</dcterms:modified>
</cp:coreProperties>
</file>